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7" r:id="rId3"/>
    <p:sldId id="272" r:id="rId4"/>
    <p:sldId id="262" r:id="rId5"/>
    <p:sldId id="277" r:id="rId6"/>
    <p:sldId id="278" r:id="rId7"/>
    <p:sldId id="279" r:id="rId8"/>
    <p:sldId id="280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23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C5D79-E691-4B51-88CB-C0A16ECEC709}" type="datetimeFigureOut">
              <a:rPr lang="sl-SI" smtClean="0"/>
              <a:t>5. 04. 2020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37FB0-595B-40EF-A0BA-20862A72C3E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50A96-7895-4775-80EE-AA77FEB2A3F9}" type="datetimeFigureOut">
              <a:rPr lang="sl-SI" smtClean="0"/>
              <a:t>5. 04. 2020</a:t>
            </a:fld>
            <a:endParaRPr lang="sl-SI" dirty="0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dirty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165F4-379C-44F2-8E89-DB43904FE85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8" name="Prostoročno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6132-7CE6-45E4-90D4-91693943292D}" type="datetime1">
              <a:rPr lang="sl-SI" smtClean="0"/>
              <a:t>5. 04. 2020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204D-E712-460F-A835-B3805357AA3E}" type="datetime1">
              <a:rPr lang="sl-SI" smtClean="0"/>
              <a:t>5. 04. 2020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ročno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8" name="Prostoročno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9" name="Prostoročno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3E1D-4BB2-4EB5-99F0-C0445BB2CBB6}" type="datetime1">
              <a:rPr lang="sl-SI" smtClean="0"/>
              <a:t>5. 04. 2020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očno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10" name="Prostoročno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11" name="Prostoročno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70DD-936A-40C7-B2FF-E7290D8BDE85}" type="datetime1">
              <a:rPr lang="sl-SI" smtClean="0"/>
              <a:t>5. 04. 2020</a:t>
            </a:fld>
            <a:endParaRPr lang="sl-SI" dirty="0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ročno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7" name="Prostoročno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A680-C0D5-4B16-AB7C-0C3F71FB527A}" type="datetime1">
              <a:rPr lang="sl-SI" smtClean="0"/>
              <a:t>5. 04. 2020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3F4F-0B88-4C49-B9D1-C95270C9BFC4}" type="datetime1">
              <a:rPr lang="sl-SI" smtClean="0"/>
              <a:t>5. 04. 2020</a:t>
            </a:fld>
            <a:endParaRPr lang="sl-SI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i li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E08E-F1BA-4F47-A445-B54A4E6BD6A4}" type="datetime1">
              <a:rPr lang="sl-SI" smtClean="0"/>
              <a:t>5. 04. 2020</a:t>
            </a:fld>
            <a:endParaRPr lang="sl-SI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ročno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8" name="Prostoročno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9" name="Prostoročno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7197-55AE-4427-94B5-41FFCF01E594}" type="datetime1">
              <a:rPr lang="sl-SI" smtClean="0"/>
              <a:t>5. 04. 2020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8" name="Prostoročno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FC22-13D8-4D82-81F3-EDC2D992088A}" type="datetime1">
              <a:rPr lang="sl-SI" smtClean="0"/>
              <a:t>5. 04. 2020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8" name="Prostoročno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49F2-E881-451F-B030-13B947B0EF64}" type="datetime1">
              <a:rPr lang="sl-SI" smtClean="0"/>
              <a:t>5. 04. 2020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slika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Skupina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Prostoročno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grpSp>
            <p:nvGrpSpPr>
              <p:cNvPr id="12" name="Skupina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Prostoročno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sl-SI" dirty="0"/>
                </a:p>
              </p:txBody>
            </p:sp>
            <p:sp>
              <p:nvSpPr>
                <p:cNvPr id="14" name="Prostoročno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15" name="Prostoročno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16" name="Prostoročno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17" name="Prostoročno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18" name="Prostoročno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19" name="Prostoročno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20" name="Prostoročno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21" name="Prostoročno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22" name="Prostoročno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23" name="Prostoročno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24" name="Prostoročno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sl-SI" dirty="0"/>
                </a:p>
              </p:txBody>
            </p:sp>
            <p:sp>
              <p:nvSpPr>
                <p:cNvPr id="25" name="Prostoročno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26" name="Prostoročno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27" name="Prostoročno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sl-SI" dirty="0"/>
                </a:p>
              </p:txBody>
            </p:sp>
            <p:sp>
              <p:nvSpPr>
                <p:cNvPr id="28" name="Prostoročno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sl-SI" dirty="0"/>
                </a:p>
              </p:txBody>
            </p:sp>
            <p:sp>
              <p:nvSpPr>
                <p:cNvPr id="29" name="Prostoročno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30" name="Prostoročno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31" name="Prostoročno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32" name="Prostoročno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sl-SI" dirty="0"/>
                </a:p>
              </p:txBody>
            </p:sp>
            <p:sp>
              <p:nvSpPr>
                <p:cNvPr id="33" name="Prostoročno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34" name="Prostoročno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35" name="Prostoročno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sl-SI" dirty="0"/>
                </a:p>
              </p:txBody>
            </p:sp>
            <p:sp>
              <p:nvSpPr>
                <p:cNvPr id="36" name="Prostoročno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37" name="Prostoročno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38" name="Prostoročno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39" name="Prostoročno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40" name="Prostoročno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sl-SI" dirty="0"/>
                </a:p>
              </p:txBody>
            </p:sp>
            <p:sp>
              <p:nvSpPr>
                <p:cNvPr id="41" name="Prostoročno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42" name="Prostoročno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43" name="Prostoročno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sl-SI" dirty="0"/>
                </a:p>
              </p:txBody>
            </p:sp>
            <p:sp>
              <p:nvSpPr>
                <p:cNvPr id="44" name="Prostoročno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45" name="Prostoročno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46" name="Prostoročno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47" name="Prostoročno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sl-SI" dirty="0"/>
                </a:p>
              </p:txBody>
            </p:sp>
            <p:sp>
              <p:nvSpPr>
                <p:cNvPr id="48" name="Prostoročno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49" name="Prostoročno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sl-SI" dirty="0"/>
                </a:p>
              </p:txBody>
            </p:sp>
            <p:sp>
              <p:nvSpPr>
                <p:cNvPr id="50" name="Prostoročno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51" name="Prostoročno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52" name="Prostoročno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53" name="Prostoročno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sl-SI" dirty="0"/>
                </a:p>
              </p:txBody>
            </p:sp>
            <p:sp>
              <p:nvSpPr>
                <p:cNvPr id="54" name="Prostoročno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55" name="Prostoročno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56" name="Prostoročno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57" name="Prostoročno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58" name="Prostoročno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sl-SI" dirty="0"/>
                </a:p>
              </p:txBody>
            </p:sp>
            <p:sp>
              <p:nvSpPr>
                <p:cNvPr id="59" name="Prostoročno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60" name="Prostoročno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61" name="Prostoročno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62" name="Prostoročno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sl-SI" dirty="0"/>
                </a:p>
              </p:txBody>
            </p:sp>
            <p:sp>
              <p:nvSpPr>
                <p:cNvPr id="63" name="Prostoročno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</p:grpSp>
        </p:grpSp>
        <p:sp>
          <p:nvSpPr>
            <p:cNvPr id="10" name="Prostoročno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68" name="Ograda slike 67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Široka slika z napisom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rostoročno 63"/>
          <p:cNvSpPr>
            <a:spLocks/>
          </p:cNvSpPr>
          <p:nvPr/>
        </p:nvSpPr>
        <p:spPr bwMode="auto">
          <a:xfrm>
            <a:off x="1185732" y="336529"/>
            <a:ext cx="9817165" cy="4933971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65" name="Prostoročno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66" name="Prostoročno 65"/>
          <p:cNvSpPr>
            <a:spLocks/>
          </p:cNvSpPr>
          <p:nvPr/>
        </p:nvSpPr>
        <p:spPr bwMode="auto">
          <a:xfrm>
            <a:off x="1255712" y="391886"/>
            <a:ext cx="9675672" cy="48024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67" name="Ograda slike 2"/>
          <p:cNvSpPr>
            <a:spLocks noGrp="1"/>
          </p:cNvSpPr>
          <p:nvPr>
            <p:ph type="pic" idx="1"/>
          </p:nvPr>
        </p:nvSpPr>
        <p:spPr>
          <a:xfrm>
            <a:off x="1315615" y="447869"/>
            <a:ext cx="9517225" cy="4638481"/>
          </a:xfrm>
          <a:custGeom>
            <a:avLst/>
            <a:gdLst/>
            <a:ahLst/>
            <a:cxnLst/>
            <a:rect l="l" t="t" r="r" b="b"/>
            <a:pathLst>
              <a:path w="951722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17225" y="3845897"/>
                </a:lnTo>
                <a:cubicBezTo>
                  <a:pt x="9449723" y="3889986"/>
                  <a:pt x="9385532" y="3939747"/>
                  <a:pt x="9323528" y="3999732"/>
                </a:cubicBezTo>
                <a:lnTo>
                  <a:pt x="9257247" y="3818831"/>
                </a:lnTo>
                <a:cubicBezTo>
                  <a:pt x="9052131" y="3981677"/>
                  <a:pt x="8945205" y="4121717"/>
                  <a:pt x="8857627" y="4294672"/>
                </a:cubicBezTo>
                <a:cubicBezTo>
                  <a:pt x="8681319" y="4204825"/>
                  <a:pt x="8419981" y="4168498"/>
                  <a:pt x="8212559" y="4152775"/>
                </a:cubicBezTo>
                <a:cubicBezTo>
                  <a:pt x="8260718" y="4342348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334276"/>
                  <a:pt x="1332334" y="4136900"/>
                </a:cubicBezTo>
                <a:cubicBezTo>
                  <a:pt x="1130179" y="4152623"/>
                  <a:pt x="875476" y="4188950"/>
                  <a:pt x="703644" y="4278797"/>
                </a:cubicBezTo>
                <a:cubicBezTo>
                  <a:pt x="618290" y="4105842"/>
                  <a:pt x="514079" y="3965802"/>
                  <a:pt x="314171" y="3802956"/>
                </a:cubicBezTo>
                <a:lnTo>
                  <a:pt x="249572" y="3983857"/>
                </a:lnTo>
                <a:cubicBezTo>
                  <a:pt x="171021" y="3905882"/>
                  <a:pt x="88868" y="3845185"/>
                  <a:pt x="0" y="3792938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69" name="Prostoročno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70" name="Prostoročno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grpSp>
        <p:nvGrpSpPr>
          <p:cNvPr id="71" name="Skupina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Prostoročno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3" name="Prostoročno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sl-SI" dirty="0"/>
            </a:p>
          </p:txBody>
        </p:sp>
        <p:sp>
          <p:nvSpPr>
            <p:cNvPr id="74" name="Prostoročno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5" name="Prostoročno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6" name="Prostoročno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77" name="Skupina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Prostoročno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9" name="Prostoročno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sl-SI" dirty="0"/>
            </a:p>
          </p:txBody>
        </p:sp>
        <p:sp>
          <p:nvSpPr>
            <p:cNvPr id="80" name="Prostoročno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1" name="Prostoročno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2" name="Prostoročno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665413" y="5410200"/>
            <a:ext cx="6858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8F72-F274-42CE-B43C-598895B249BF}" type="datetime1">
              <a:rPr lang="sl-SI" smtClean="0"/>
              <a:t>5. 04. 2020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a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A861-27AB-4ED7-A06C-F55FB44AA18E}" type="datetime1">
              <a:rPr lang="sl-SI" smtClean="0"/>
              <a:t>5. 04. 2020</a:t>
            </a:fld>
            <a:endParaRPr lang="sl-SI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5" name="Prostoročno 4"/>
          <p:cNvSpPr>
            <a:spLocks/>
          </p:cNvSpPr>
          <p:nvPr/>
        </p:nvSpPr>
        <p:spPr bwMode="auto">
          <a:xfrm>
            <a:off x="1169502" y="488128"/>
            <a:ext cx="9841398" cy="578307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6" name="Prostoročno 9"/>
          <p:cNvSpPr>
            <a:spLocks/>
          </p:cNvSpPr>
          <p:nvPr/>
        </p:nvSpPr>
        <p:spPr bwMode="auto">
          <a:xfrm>
            <a:off x="1359236" y="681199"/>
            <a:ext cx="9462092" cy="5379058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7" name="Prostoročno 9"/>
          <p:cNvSpPr>
            <a:spLocks/>
          </p:cNvSpPr>
          <p:nvPr/>
        </p:nvSpPr>
        <p:spPr bwMode="auto">
          <a:xfrm>
            <a:off x="1463084" y="770297"/>
            <a:ext cx="9267384" cy="5188862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8" name="Ograda slike 56"/>
          <p:cNvSpPr>
            <a:spLocks noGrp="1"/>
          </p:cNvSpPr>
          <p:nvPr>
            <p:ph type="pic" sz="quarter" idx="15"/>
          </p:nvPr>
        </p:nvSpPr>
        <p:spPr>
          <a:xfrm>
            <a:off x="1584584" y="848633"/>
            <a:ext cx="9048132" cy="5017062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sl-SI"/>
              <a:t>Kliknite ikono, če želite dodati sliko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e sliki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F491-2613-41BF-A4BA-F06516213ACF}" type="datetime1">
              <a:rPr lang="sl-SI" smtClean="0"/>
              <a:t>5. 04. 2020</a:t>
            </a:fld>
            <a:endParaRPr lang="sl-SI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9" name="Prostoročno 8"/>
          <p:cNvSpPr>
            <a:spLocks/>
          </p:cNvSpPr>
          <p:nvPr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10" name="Prostoročno 9"/>
          <p:cNvSpPr>
            <a:spLocks/>
          </p:cNvSpPr>
          <p:nvPr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11" name="Prostoročno 10"/>
          <p:cNvSpPr>
            <a:spLocks/>
          </p:cNvSpPr>
          <p:nvPr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dirty="0"/>
          </a:p>
        </p:txBody>
      </p:sp>
      <p:sp>
        <p:nvSpPr>
          <p:cNvPr id="12" name="Ograda slike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13" name="Prostoročno 5"/>
          <p:cNvSpPr>
            <a:spLocks/>
          </p:cNvSpPr>
          <p:nvPr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14" name="Prostoročno 5"/>
          <p:cNvSpPr>
            <a:spLocks/>
          </p:cNvSpPr>
          <p:nvPr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15" name="Prostoročno 5"/>
          <p:cNvSpPr>
            <a:spLocks/>
          </p:cNvSpPr>
          <p:nvPr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dirty="0"/>
          </a:p>
        </p:txBody>
      </p:sp>
      <p:sp>
        <p:nvSpPr>
          <p:cNvPr id="16" name="Ograda slike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sl-SI"/>
              <a:t>Kliknite ikono, če želite dodati sliko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 slike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BCFE-E111-47F4-B574-E9CF90367B73}" type="datetime1">
              <a:rPr lang="sl-SI" smtClean="0"/>
              <a:t>5. 04. 2020</a:t>
            </a:fld>
            <a:endParaRPr lang="sl-SI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17" name="Prostoročno 5"/>
          <p:cNvSpPr>
            <a:spLocks/>
          </p:cNvSpPr>
          <p:nvPr/>
        </p:nvSpPr>
        <p:spPr bwMode="auto">
          <a:xfrm rot="5142891" flipH="1" flipV="1">
            <a:off x="247644" y="1721806"/>
            <a:ext cx="4929972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18" name="Prostoročno 5"/>
          <p:cNvSpPr>
            <a:spLocks/>
          </p:cNvSpPr>
          <p:nvPr/>
        </p:nvSpPr>
        <p:spPr bwMode="auto">
          <a:xfrm rot="5239426" flipH="1" flipV="1">
            <a:off x="357111" y="1796769"/>
            <a:ext cx="472838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19" name="Prostoročno 5"/>
          <p:cNvSpPr>
            <a:spLocks/>
          </p:cNvSpPr>
          <p:nvPr/>
        </p:nvSpPr>
        <p:spPr bwMode="auto">
          <a:xfrm rot="16039426" flipV="1">
            <a:off x="479976" y="1881660"/>
            <a:ext cx="4513028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dirty="0"/>
          </a:p>
        </p:txBody>
      </p:sp>
      <p:sp>
        <p:nvSpPr>
          <p:cNvPr id="20" name="Prostoročno 5"/>
          <p:cNvSpPr>
            <a:spLocks/>
          </p:cNvSpPr>
          <p:nvPr/>
        </p:nvSpPr>
        <p:spPr bwMode="auto">
          <a:xfrm rot="5245851" flipH="1">
            <a:off x="6988110" y="1660590"/>
            <a:ext cx="4876799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21" name="Prostoročno 5"/>
          <p:cNvSpPr>
            <a:spLocks/>
          </p:cNvSpPr>
          <p:nvPr/>
        </p:nvSpPr>
        <p:spPr bwMode="auto">
          <a:xfrm rot="5400000" flipH="1">
            <a:off x="7081289" y="1726284"/>
            <a:ext cx="4725692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22" name="Prostoročno 5"/>
          <p:cNvSpPr>
            <a:spLocks/>
          </p:cNvSpPr>
          <p:nvPr/>
        </p:nvSpPr>
        <p:spPr bwMode="auto">
          <a:xfrm rot="16200000">
            <a:off x="7174180" y="1791642"/>
            <a:ext cx="4510462" cy="30912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dirty="0"/>
          </a:p>
        </p:txBody>
      </p:sp>
      <p:sp>
        <p:nvSpPr>
          <p:cNvPr id="23" name="Prostoročno 5"/>
          <p:cNvSpPr>
            <a:spLocks/>
          </p:cNvSpPr>
          <p:nvPr/>
        </p:nvSpPr>
        <p:spPr bwMode="auto">
          <a:xfrm rot="5400000" flipH="1" flipV="1">
            <a:off x="3411348" y="1401382"/>
            <a:ext cx="5366130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24" name="Prostoročno 5"/>
          <p:cNvSpPr>
            <a:spLocks/>
          </p:cNvSpPr>
          <p:nvPr/>
        </p:nvSpPr>
        <p:spPr bwMode="auto">
          <a:xfrm rot="5400000" flipH="1" flipV="1">
            <a:off x="3498864" y="1461258"/>
            <a:ext cx="5191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25" name="Prostoročno 5"/>
          <p:cNvSpPr>
            <a:spLocks/>
          </p:cNvSpPr>
          <p:nvPr/>
        </p:nvSpPr>
        <p:spPr bwMode="auto">
          <a:xfrm rot="5400000" flipH="1" flipV="1">
            <a:off x="3599500" y="1547247"/>
            <a:ext cx="4949756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dirty="0"/>
          </a:p>
        </p:txBody>
      </p:sp>
      <p:sp>
        <p:nvSpPr>
          <p:cNvPr id="26" name="Ograda slike 23"/>
          <p:cNvSpPr>
            <a:spLocks noGrp="1"/>
          </p:cNvSpPr>
          <p:nvPr>
            <p:ph type="pic" sz="quarter" idx="13"/>
          </p:nvPr>
        </p:nvSpPr>
        <p:spPr>
          <a:xfrm>
            <a:off x="1295401" y="1267339"/>
            <a:ext cx="2899856" cy="4319920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27" name="Ograda slike 23"/>
          <p:cNvSpPr>
            <a:spLocks noGrp="1"/>
          </p:cNvSpPr>
          <p:nvPr>
            <p:ph type="pic" sz="quarter" idx="14"/>
          </p:nvPr>
        </p:nvSpPr>
        <p:spPr>
          <a:xfrm>
            <a:off x="4512088" y="872538"/>
            <a:ext cx="3147670" cy="468980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28" name="Ograda slike 23"/>
          <p:cNvSpPr>
            <a:spLocks noGrp="1"/>
          </p:cNvSpPr>
          <p:nvPr>
            <p:ph type="pic" sz="quarter" idx="15"/>
          </p:nvPr>
        </p:nvSpPr>
        <p:spPr>
          <a:xfrm>
            <a:off x="7989807" y="1177218"/>
            <a:ext cx="2890736" cy="4319929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l-SI"/>
              <a:t>Kliknite ikono, če želite dodati sliko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 slike z napis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ostoročno 23"/>
          <p:cNvSpPr>
            <a:spLocks/>
          </p:cNvSpPr>
          <p:nvPr/>
        </p:nvSpPr>
        <p:spPr bwMode="auto">
          <a:xfrm rot="10800000">
            <a:off x="822959" y="1630677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25" name="Prostoročno 9"/>
          <p:cNvSpPr>
            <a:spLocks/>
          </p:cNvSpPr>
          <p:nvPr/>
        </p:nvSpPr>
        <p:spPr bwMode="auto">
          <a:xfrm rot="10800000">
            <a:off x="970662" y="1739065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26" name="Prostoročno 9"/>
          <p:cNvSpPr>
            <a:spLocks/>
          </p:cNvSpPr>
          <p:nvPr/>
        </p:nvSpPr>
        <p:spPr bwMode="auto">
          <a:xfrm rot="10800000">
            <a:off x="1022003" y="1800807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27" name="Prostoročno 26"/>
          <p:cNvSpPr>
            <a:spLocks/>
          </p:cNvSpPr>
          <p:nvPr/>
        </p:nvSpPr>
        <p:spPr bwMode="auto">
          <a:xfrm rot="5106336">
            <a:off x="4893039" y="1012328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28" name="Prostoročno 9"/>
          <p:cNvSpPr>
            <a:spLocks/>
          </p:cNvSpPr>
          <p:nvPr/>
        </p:nvSpPr>
        <p:spPr bwMode="auto">
          <a:xfrm rot="5106336">
            <a:off x="5015934" y="1096160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29" name="Prostoročno 9"/>
          <p:cNvSpPr>
            <a:spLocks/>
          </p:cNvSpPr>
          <p:nvPr/>
        </p:nvSpPr>
        <p:spPr bwMode="auto">
          <a:xfrm rot="5106336">
            <a:off x="5073495" y="1163712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30" name="Prostoročno 29"/>
          <p:cNvSpPr>
            <a:spLocks/>
          </p:cNvSpPr>
          <p:nvPr/>
        </p:nvSpPr>
        <p:spPr bwMode="auto">
          <a:xfrm rot="5837788">
            <a:off x="7669629" y="2059872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31" name="Prostoročno 9"/>
          <p:cNvSpPr>
            <a:spLocks/>
          </p:cNvSpPr>
          <p:nvPr/>
        </p:nvSpPr>
        <p:spPr bwMode="auto">
          <a:xfrm rot="5837788">
            <a:off x="7774010" y="2167696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32" name="Prostoročno 9"/>
          <p:cNvSpPr>
            <a:spLocks/>
          </p:cNvSpPr>
          <p:nvPr/>
        </p:nvSpPr>
        <p:spPr bwMode="auto">
          <a:xfrm rot="5837788">
            <a:off x="7816672" y="2218287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33" name="Prostoročno 32"/>
          <p:cNvSpPr>
            <a:spLocks/>
          </p:cNvSpPr>
          <p:nvPr/>
        </p:nvSpPr>
        <p:spPr bwMode="auto">
          <a:xfrm flipH="1">
            <a:off x="6019800" y="3959649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34" name="Prostoročno 33"/>
          <p:cNvSpPr>
            <a:spLocks/>
          </p:cNvSpPr>
          <p:nvPr/>
        </p:nvSpPr>
        <p:spPr bwMode="auto">
          <a:xfrm flipH="1">
            <a:off x="6071617" y="4009786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35" name="Prostoročno 34"/>
          <p:cNvSpPr>
            <a:spLocks/>
          </p:cNvSpPr>
          <p:nvPr/>
        </p:nvSpPr>
        <p:spPr bwMode="auto">
          <a:xfrm flipH="1">
            <a:off x="6118185" y="4059989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36" name="Ograda slike 37"/>
          <p:cNvSpPr>
            <a:spLocks noGrp="1"/>
          </p:cNvSpPr>
          <p:nvPr>
            <p:ph type="pic" sz="quarter" idx="13"/>
          </p:nvPr>
        </p:nvSpPr>
        <p:spPr>
          <a:xfrm>
            <a:off x="1103403" y="1875186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37" name="Ograda slike 37"/>
          <p:cNvSpPr>
            <a:spLocks noGrp="1"/>
          </p:cNvSpPr>
          <p:nvPr>
            <p:ph type="pic" sz="quarter" idx="14"/>
          </p:nvPr>
        </p:nvSpPr>
        <p:spPr>
          <a:xfrm>
            <a:off x="5613953" y="592466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38" name="Ograda slike 37"/>
          <p:cNvSpPr>
            <a:spLocks noGrp="1"/>
          </p:cNvSpPr>
          <p:nvPr>
            <p:ph type="pic" sz="quarter" idx="15"/>
          </p:nvPr>
        </p:nvSpPr>
        <p:spPr>
          <a:xfrm>
            <a:off x="8444150" y="1622343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282794" y="4226768"/>
            <a:ext cx="2590801" cy="17930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6B19-7625-4AA4-AE5A-E36558CB5F5F}" type="datetime1">
              <a:rPr lang="sl-SI" smtClean="0"/>
              <a:t>5. 04. 2020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Štiri slike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storočno 5"/>
          <p:cNvSpPr>
            <a:spLocks/>
          </p:cNvSpPr>
          <p:nvPr/>
        </p:nvSpPr>
        <p:spPr bwMode="auto">
          <a:xfrm rot="21432709">
            <a:off x="6324263" y="3487057"/>
            <a:ext cx="4288074" cy="297496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900F-A987-4DB8-A613-0BB5F2FD2DF5}" type="datetime1">
              <a:rPr lang="sl-SI" smtClean="0"/>
              <a:t>5. 04. 2020</a:t>
            </a:fld>
            <a:endParaRPr lang="sl-SI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29" name="Prostoročno 5"/>
          <p:cNvSpPr>
            <a:spLocks/>
          </p:cNvSpPr>
          <p:nvPr/>
        </p:nvSpPr>
        <p:spPr bwMode="auto">
          <a:xfrm flipV="1">
            <a:off x="6288832" y="223934"/>
            <a:ext cx="4298931" cy="301440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30" name="Prostoročno 5"/>
          <p:cNvSpPr>
            <a:spLocks/>
          </p:cNvSpPr>
          <p:nvPr/>
        </p:nvSpPr>
        <p:spPr bwMode="auto">
          <a:xfrm rot="160574" flipV="1">
            <a:off x="6341325" y="304472"/>
            <a:ext cx="4188922" cy="287391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31" name="Prostoročno 5"/>
          <p:cNvSpPr>
            <a:spLocks/>
          </p:cNvSpPr>
          <p:nvPr/>
        </p:nvSpPr>
        <p:spPr bwMode="auto">
          <a:xfrm rot="10960574" flipH="1" flipV="1">
            <a:off x="6428390" y="357897"/>
            <a:ext cx="3998139" cy="27401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dirty="0"/>
          </a:p>
        </p:txBody>
      </p:sp>
      <p:sp>
        <p:nvSpPr>
          <p:cNvPr id="32" name="Prostoročno 5"/>
          <p:cNvSpPr>
            <a:spLocks/>
          </p:cNvSpPr>
          <p:nvPr/>
        </p:nvSpPr>
        <p:spPr bwMode="auto">
          <a:xfrm flipH="1">
            <a:off x="1656574" y="3430171"/>
            <a:ext cx="4203052" cy="291464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33" name="Prostoročno 5"/>
          <p:cNvSpPr>
            <a:spLocks/>
          </p:cNvSpPr>
          <p:nvPr/>
        </p:nvSpPr>
        <p:spPr bwMode="auto">
          <a:xfrm flipH="1">
            <a:off x="1711524" y="3498638"/>
            <a:ext cx="4054926" cy="278198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34" name="Prostoročno 5"/>
          <p:cNvSpPr>
            <a:spLocks/>
          </p:cNvSpPr>
          <p:nvPr/>
        </p:nvSpPr>
        <p:spPr bwMode="auto">
          <a:xfrm rot="10800000">
            <a:off x="1795205" y="3576013"/>
            <a:ext cx="3870246" cy="265250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dirty="0"/>
          </a:p>
        </p:txBody>
      </p:sp>
      <p:sp>
        <p:nvSpPr>
          <p:cNvPr id="35" name="Prostoročno 5"/>
          <p:cNvSpPr>
            <a:spLocks/>
          </p:cNvSpPr>
          <p:nvPr/>
        </p:nvSpPr>
        <p:spPr bwMode="auto">
          <a:xfrm rot="200049" flipH="1" flipV="1">
            <a:off x="1604864" y="247650"/>
            <a:ext cx="4254759" cy="299775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36" name="Prostoročno 5"/>
          <p:cNvSpPr>
            <a:spLocks/>
          </p:cNvSpPr>
          <p:nvPr/>
        </p:nvSpPr>
        <p:spPr bwMode="auto">
          <a:xfrm flipH="1" flipV="1">
            <a:off x="1684947" y="325852"/>
            <a:ext cx="4122084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37" name="Prostoročno 5"/>
          <p:cNvSpPr>
            <a:spLocks/>
          </p:cNvSpPr>
          <p:nvPr/>
        </p:nvSpPr>
        <p:spPr bwMode="auto">
          <a:xfrm flipH="1" flipV="1">
            <a:off x="1735448" y="393162"/>
            <a:ext cx="4004469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dirty="0"/>
          </a:p>
        </p:txBody>
      </p:sp>
      <p:sp>
        <p:nvSpPr>
          <p:cNvPr id="38" name="Prostoročno 5"/>
          <p:cNvSpPr>
            <a:spLocks/>
          </p:cNvSpPr>
          <p:nvPr/>
        </p:nvSpPr>
        <p:spPr bwMode="auto">
          <a:xfrm>
            <a:off x="6419893" y="3558258"/>
            <a:ext cx="4122084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39" name="Prostoročno 5"/>
          <p:cNvSpPr>
            <a:spLocks/>
          </p:cNvSpPr>
          <p:nvPr/>
        </p:nvSpPr>
        <p:spPr bwMode="auto">
          <a:xfrm>
            <a:off x="6487007" y="3625374"/>
            <a:ext cx="4004469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dirty="0"/>
          </a:p>
        </p:txBody>
      </p:sp>
      <p:sp>
        <p:nvSpPr>
          <p:cNvPr id="40" name="Ograda slike 16"/>
          <p:cNvSpPr>
            <a:spLocks noGrp="1"/>
          </p:cNvSpPr>
          <p:nvPr>
            <p:ph type="pic" sz="quarter" idx="13"/>
          </p:nvPr>
        </p:nvSpPr>
        <p:spPr>
          <a:xfrm>
            <a:off x="1819059" y="478023"/>
            <a:ext cx="3800478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41" name="Ograda slike 16"/>
          <p:cNvSpPr>
            <a:spLocks noGrp="1"/>
          </p:cNvSpPr>
          <p:nvPr>
            <p:ph type="pic" sz="quarter" idx="14"/>
          </p:nvPr>
        </p:nvSpPr>
        <p:spPr>
          <a:xfrm>
            <a:off x="6514707" y="435634"/>
            <a:ext cx="3827062" cy="2569014"/>
          </a:xfrm>
          <a:custGeom>
            <a:avLst/>
            <a:gdLst/>
            <a:ahLst/>
            <a:cxnLst/>
            <a:rect l="l" t="t" r="r" b="b"/>
            <a:pathLst>
              <a:path w="3827062" h="2569014">
                <a:moveTo>
                  <a:pt x="1762274" y="132"/>
                </a:moveTo>
                <a:cubicBezTo>
                  <a:pt x="1838364" y="-694"/>
                  <a:pt x="1912508" y="2364"/>
                  <a:pt x="1983571" y="9550"/>
                </a:cubicBezTo>
                <a:cubicBezTo>
                  <a:pt x="2552076" y="67036"/>
                  <a:pt x="3321232" y="386900"/>
                  <a:pt x="3678682" y="849755"/>
                </a:cubicBezTo>
                <a:cubicBezTo>
                  <a:pt x="3981188" y="1294476"/>
                  <a:pt x="3772325" y="1807812"/>
                  <a:pt x="3487506" y="2094415"/>
                </a:cubicBezTo>
                <a:cubicBezTo>
                  <a:pt x="3202688" y="2381017"/>
                  <a:pt x="2500397" y="2572688"/>
                  <a:pt x="1970394" y="2568961"/>
                </a:cubicBezTo>
                <a:cubicBezTo>
                  <a:pt x="1440392" y="2565234"/>
                  <a:pt x="692858" y="2421551"/>
                  <a:pt x="307760" y="2072722"/>
                </a:cubicBezTo>
                <a:cubicBezTo>
                  <a:pt x="-77337" y="1723893"/>
                  <a:pt x="-112834" y="850987"/>
                  <a:pt x="268256" y="504867"/>
                </a:cubicBezTo>
                <a:cubicBezTo>
                  <a:pt x="601709" y="202012"/>
                  <a:pt x="1229647" y="5913"/>
                  <a:pt x="1762274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42" name="Ograda slike 16"/>
          <p:cNvSpPr>
            <a:spLocks noGrp="1"/>
          </p:cNvSpPr>
          <p:nvPr>
            <p:ph type="pic" sz="quarter" idx="15"/>
          </p:nvPr>
        </p:nvSpPr>
        <p:spPr>
          <a:xfrm>
            <a:off x="1876864" y="3668002"/>
            <a:ext cx="3706757" cy="2480426"/>
          </a:xfrm>
          <a:custGeom>
            <a:avLst/>
            <a:gdLst/>
            <a:ahLst/>
            <a:cxnLst/>
            <a:rect l="l" t="t" r="r" b="b"/>
            <a:pathLst>
              <a:path w="3706757" h="2480426">
                <a:moveTo>
                  <a:pt x="1941340" y="856"/>
                </a:moveTo>
                <a:cubicBezTo>
                  <a:pt x="2429685" y="11721"/>
                  <a:pt x="3030529" y="127214"/>
                  <a:pt x="3370150" y="407123"/>
                </a:cubicBezTo>
                <a:cubicBezTo>
                  <a:pt x="3758289" y="727020"/>
                  <a:pt x="3832067" y="1569477"/>
                  <a:pt x="3479214" y="1921384"/>
                </a:cubicBezTo>
                <a:cubicBezTo>
                  <a:pt x="3126361" y="2273292"/>
                  <a:pt x="2395284" y="2507755"/>
                  <a:pt x="1842967" y="2477864"/>
                </a:cubicBezTo>
                <a:cubicBezTo>
                  <a:pt x="1290649" y="2447973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43" name="Ograda slike 16"/>
          <p:cNvSpPr>
            <a:spLocks noGrp="1"/>
          </p:cNvSpPr>
          <p:nvPr>
            <p:ph type="pic" sz="quarter" idx="16"/>
          </p:nvPr>
        </p:nvSpPr>
        <p:spPr>
          <a:xfrm>
            <a:off x="6607386" y="3696666"/>
            <a:ext cx="3800478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sl-SI"/>
              <a:t>Kliknite ikono, če želite dodati sliko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 pravokotne slike z napis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26E2-89CA-487D-AE7D-60FF13F3BAF5}" type="datetime1">
              <a:rPr lang="sl-SI" smtClean="0"/>
              <a:t>5. 04. 2020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21" name="Prostoročno 20"/>
          <p:cNvSpPr>
            <a:spLocks/>
          </p:cNvSpPr>
          <p:nvPr/>
        </p:nvSpPr>
        <p:spPr bwMode="auto">
          <a:xfrm flipH="1">
            <a:off x="874711" y="30480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22" name="Prostoročno 21"/>
          <p:cNvSpPr>
            <a:spLocks/>
          </p:cNvSpPr>
          <p:nvPr/>
        </p:nvSpPr>
        <p:spPr bwMode="auto">
          <a:xfrm flipH="1">
            <a:off x="940025" y="35351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23" name="Prostoročno 22"/>
          <p:cNvSpPr>
            <a:spLocks/>
          </p:cNvSpPr>
          <p:nvPr/>
        </p:nvSpPr>
        <p:spPr bwMode="auto">
          <a:xfrm flipH="1">
            <a:off x="1005341" y="399144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dirty="0"/>
          </a:p>
        </p:txBody>
      </p:sp>
      <p:sp>
        <p:nvSpPr>
          <p:cNvPr id="39" name="Prostoročno 38"/>
          <p:cNvSpPr>
            <a:spLocks/>
          </p:cNvSpPr>
          <p:nvPr/>
        </p:nvSpPr>
        <p:spPr bwMode="auto">
          <a:xfrm>
            <a:off x="6246811" y="30480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40" name="Prostoročno 39"/>
          <p:cNvSpPr>
            <a:spLocks/>
          </p:cNvSpPr>
          <p:nvPr/>
        </p:nvSpPr>
        <p:spPr bwMode="auto">
          <a:xfrm>
            <a:off x="6312126" y="35351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41" name="Prostoročno 40"/>
          <p:cNvSpPr>
            <a:spLocks/>
          </p:cNvSpPr>
          <p:nvPr/>
        </p:nvSpPr>
        <p:spPr bwMode="auto">
          <a:xfrm>
            <a:off x="6377440" y="399144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dirty="0"/>
          </a:p>
        </p:txBody>
      </p:sp>
      <p:sp>
        <p:nvSpPr>
          <p:cNvPr id="42" name="Prostoročno 41"/>
          <p:cNvSpPr>
            <a:spLocks/>
          </p:cNvSpPr>
          <p:nvPr/>
        </p:nvSpPr>
        <p:spPr bwMode="auto">
          <a:xfrm flipH="1" flipV="1">
            <a:off x="874711" y="352425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43" name="Prostoročno 42"/>
          <p:cNvSpPr>
            <a:spLocks/>
          </p:cNvSpPr>
          <p:nvPr/>
        </p:nvSpPr>
        <p:spPr bwMode="auto">
          <a:xfrm flipH="1" flipV="1">
            <a:off x="940025" y="357296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44" name="Prostoročno 43"/>
          <p:cNvSpPr>
            <a:spLocks/>
          </p:cNvSpPr>
          <p:nvPr/>
        </p:nvSpPr>
        <p:spPr bwMode="auto">
          <a:xfrm flipH="1" flipV="1">
            <a:off x="1005341" y="3622250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dirty="0"/>
          </a:p>
        </p:txBody>
      </p:sp>
      <p:sp>
        <p:nvSpPr>
          <p:cNvPr id="45" name="Prostoročno 44"/>
          <p:cNvSpPr>
            <a:spLocks/>
          </p:cNvSpPr>
          <p:nvPr/>
        </p:nvSpPr>
        <p:spPr bwMode="auto">
          <a:xfrm flipV="1">
            <a:off x="6246811" y="352425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46" name="Prostoročno 45"/>
          <p:cNvSpPr>
            <a:spLocks/>
          </p:cNvSpPr>
          <p:nvPr/>
        </p:nvSpPr>
        <p:spPr bwMode="auto">
          <a:xfrm flipV="1">
            <a:off x="6312126" y="357296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47" name="Prostoročno 46"/>
          <p:cNvSpPr>
            <a:spLocks/>
          </p:cNvSpPr>
          <p:nvPr/>
        </p:nvSpPr>
        <p:spPr bwMode="auto">
          <a:xfrm flipV="1">
            <a:off x="6377440" y="3622250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dirty="0"/>
          </a:p>
        </p:txBody>
      </p:sp>
      <p:sp>
        <p:nvSpPr>
          <p:cNvPr id="48" name="Ograda slike 13"/>
          <p:cNvSpPr>
            <a:spLocks noGrp="1"/>
          </p:cNvSpPr>
          <p:nvPr>
            <p:ph type="pic" sz="quarter" idx="13"/>
          </p:nvPr>
        </p:nvSpPr>
        <p:spPr>
          <a:xfrm>
            <a:off x="1066798" y="444864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49" name="Ograda slike 13"/>
          <p:cNvSpPr>
            <a:spLocks noGrp="1"/>
          </p:cNvSpPr>
          <p:nvPr>
            <p:ph type="pic" sz="quarter" idx="15"/>
          </p:nvPr>
        </p:nvSpPr>
        <p:spPr>
          <a:xfrm>
            <a:off x="1066798" y="3681730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50" name="Ograda slike 13"/>
          <p:cNvSpPr>
            <a:spLocks noGrp="1"/>
          </p:cNvSpPr>
          <p:nvPr>
            <p:ph type="pic" sz="quarter" idx="16"/>
          </p:nvPr>
        </p:nvSpPr>
        <p:spPr>
          <a:xfrm>
            <a:off x="6425339" y="3681730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51" name="Pravokotnik 54"/>
          <p:cNvSpPr/>
          <p:nvPr/>
        </p:nvSpPr>
        <p:spPr>
          <a:xfrm>
            <a:off x="6425339" y="444864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627811" y="771306"/>
            <a:ext cx="4267201" cy="20395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Skupina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Prostoročno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" name="Prostoročno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" name="Prostoročno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" name="Prostoročno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" name="Prostoročno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" name="Prostoročno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" name="Prostoročno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" name="Prostoročno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sl-SI" dirty="0"/>
            </a:p>
          </p:txBody>
        </p:sp>
        <p:sp>
          <p:nvSpPr>
            <p:cNvPr id="15" name="Prostoročno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" name="Prostoročno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sl-SI" dirty="0"/>
            </a:p>
          </p:txBody>
        </p:sp>
        <p:sp>
          <p:nvSpPr>
            <p:cNvPr id="17" name="Prostoročno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8" name="Prostoročno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9" name="Prostoročno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sl-SI" dirty="0"/>
            </a:p>
          </p:txBody>
        </p:sp>
        <p:sp>
          <p:nvSpPr>
            <p:cNvPr id="20" name="Prostoročno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1" name="Prostoročno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2" name="Prostoročno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3" name="Prostoročno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4" name="Prostoročno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5" name="Prostoročno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6" name="Prostoročno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7" name="Prostoročno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8" name="Prostoročno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9" name="Prostoročno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0" name="Prostoročno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1" name="Prostoročno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2" name="Prostoročno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3" name="Prostoročno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4" name="Prostoročno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5" name="Prostoročno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6" name="Prostoročno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7" name="Prostoročno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8" name="Prostoročno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9" name="Prostoročno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0" name="Prostoročno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1" name="Prostoročno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2" name="Prostoročno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3" name="Prostoročno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4" name="Prostoročno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5" name="Prostoročno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6" name="Prostoročno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7" name="Prostoročno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8" name="Prostoročno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9" name="Prostoročno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sl-SI" dirty="0"/>
            </a:p>
          </p:txBody>
        </p:sp>
        <p:sp>
          <p:nvSpPr>
            <p:cNvPr id="50" name="Prostoročno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1" name="Prostoročno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2" name="Prostoročno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3" name="Prostoročno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4" name="Prostoročno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5" name="Prostoročno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6" name="Prostoročno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7" name="Prostoročno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8" name="Prostoročno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9" name="Prostoročno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0" name="Prostoročno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sl-SI" dirty="0"/>
            </a:p>
          </p:txBody>
        </p:sp>
        <p:sp>
          <p:nvSpPr>
            <p:cNvPr id="61" name="Prostoročno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2" name="Prostoročno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3" name="Prostoročno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4" name="Prostoročno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5" name="Prostoročno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6" name="Prostoročno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sl-SI" dirty="0"/>
            </a:p>
          </p:txBody>
        </p:sp>
        <p:sp>
          <p:nvSpPr>
            <p:cNvPr id="67" name="Prostoročno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8" name="Prostoročno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9" name="Prostoročno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sl-SI" dirty="0"/>
            </a:p>
          </p:txBody>
        </p:sp>
        <p:sp>
          <p:nvSpPr>
            <p:cNvPr id="70" name="Prostoročno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1" name="Prostoročno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2" name="Prostoročno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3" name="Prostoročno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4" name="Prostoročno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5" name="Prostoročno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6" name="Prostoročno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7" name="Prostoročno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8" name="Prostoročno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sl-SI" dirty="0"/>
            </a:p>
          </p:txBody>
        </p:sp>
        <p:sp>
          <p:nvSpPr>
            <p:cNvPr id="79" name="Prostoročno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0" name="Prostoročno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1" name="Prostoročno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2" name="Prostoročno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3" name="Prostoročno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4" name="Prostoročno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5" name="Prostoročno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6" name="Prostoročno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7" name="Prostoročno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8" name="Prostoročno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9" name="Prostoročno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0" name="Prostoročno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1" name="Prostoročno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2" name="Prostoročno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3" name="Prostoročno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4" name="Prostoročno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5" name="Prostoročno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6" name="Prostoročno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7" name="Prostoročno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8" name="Prostoročno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9" name="Prostoročno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0" name="Prostoročno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1" name="Prostoročno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2" name="Prostoročno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3" name="Prostoročno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4" name="Prostoročno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5" name="Prostoročno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6" name="Prostoročno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7" name="Prostoročno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dirty="0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</a:t>
            </a:r>
            <a:r>
              <a:rPr lang="sl-SI" noProof="0" dirty="0"/>
              <a:t>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4CF2F181-94B8-48A3-BCAE-F0C842125A38}" type="datetime1">
              <a:rPr lang="sl-SI" smtClean="0"/>
              <a:t>5. 04. 2020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09C03C58-465B-42F2-8BA3-01664A6B69B6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0D5B635-DECF-49B2-B699-7ED67E83283D}"/>
              </a:ext>
            </a:extLst>
          </p:cNvPr>
          <p:cNvSpPr txBox="1"/>
          <p:nvPr/>
        </p:nvSpPr>
        <p:spPr>
          <a:xfrm>
            <a:off x="8256233" y="1729705"/>
            <a:ext cx="37818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5. RAZRED </a:t>
            </a:r>
          </a:p>
          <a:p>
            <a:pPr algn="ctr"/>
            <a:endParaRPr lang="sl-SI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sl-SI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sl-SI" sz="28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GLASBENA UMETNOST</a:t>
            </a:r>
          </a:p>
          <a:p>
            <a:pPr algn="ctr"/>
            <a:endParaRPr lang="sl-SI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br>
              <a:rPr lang="sl-SI" sz="2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sl-SI" sz="2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NAVODILA ZA DELO DOMA</a:t>
            </a:r>
          </a:p>
          <a:p>
            <a:pPr algn="ctr"/>
            <a:endParaRPr lang="sl-SI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sl-SI" sz="2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{6. 4. – 10. 4.}</a:t>
            </a:r>
          </a:p>
        </p:txBody>
      </p:sp>
      <p:pic>
        <p:nvPicPr>
          <p:cNvPr id="1028" name="Picture 4" descr="Earth Dancing Stock Illustrations – 299 Earth Dancing Stock ...">
            <a:extLst>
              <a:ext uri="{FF2B5EF4-FFF2-40B4-BE49-F238E27FC236}">
                <a16:creationId xmlns:a16="http://schemas.microsoft.com/office/drawing/2014/main" id="{43729952-9847-40C9-9E87-601B43CCD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692" y="1633491"/>
            <a:ext cx="4624442" cy="332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09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: zaokroženi vogali 1">
            <a:extLst>
              <a:ext uri="{FF2B5EF4-FFF2-40B4-BE49-F238E27FC236}">
                <a16:creationId xmlns:a16="http://schemas.microsoft.com/office/drawing/2014/main" id="{FF56A259-1D47-483D-8986-5C297F92E30E}"/>
              </a:ext>
            </a:extLst>
          </p:cNvPr>
          <p:cNvSpPr/>
          <p:nvPr/>
        </p:nvSpPr>
        <p:spPr>
          <a:xfrm>
            <a:off x="488272" y="461639"/>
            <a:ext cx="5690586" cy="3258105"/>
          </a:xfrm>
          <a:prstGeom prst="roundRect">
            <a:avLst/>
          </a:prstGeom>
          <a:ln w="381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l-SI" dirty="0">
                <a:latin typeface="Century Gothic" panose="020B0502020202020204" pitchFamily="34" charset="0"/>
              </a:rPr>
              <a:t>HEJ HOJ!</a:t>
            </a:r>
          </a:p>
          <a:p>
            <a:pPr algn="ctr"/>
            <a:endParaRPr lang="sl-SI" dirty="0">
              <a:latin typeface="Century Gothic" panose="020B0502020202020204" pitchFamily="34" charset="0"/>
            </a:endParaRPr>
          </a:p>
          <a:p>
            <a:pPr algn="ctr"/>
            <a:r>
              <a:rPr lang="sl-SI" dirty="0">
                <a:latin typeface="Century Gothic" panose="020B0502020202020204" pitchFamily="34" charset="0"/>
              </a:rPr>
              <a:t> Teden je naokoli in zopet sedim za računalnikom ter pripravljam gradivo za vas. </a:t>
            </a:r>
          </a:p>
          <a:p>
            <a:pPr algn="ctr"/>
            <a:endParaRPr lang="sl-SI" dirty="0">
              <a:latin typeface="Century Gothic" panose="020B0502020202020204" pitchFamily="34" charset="0"/>
            </a:endParaRPr>
          </a:p>
          <a:p>
            <a:pPr algn="ctr"/>
            <a:r>
              <a:rPr lang="sl-SI" dirty="0">
                <a:latin typeface="Century Gothic" panose="020B0502020202020204" pitchFamily="34" charset="0"/>
              </a:rPr>
              <a:t>V veselje mi je delati in ustvarjati, a vendar bi raje vse to, izvajala v razredu.</a:t>
            </a:r>
          </a:p>
          <a:p>
            <a:pPr algn="ctr"/>
            <a:endParaRPr lang="sl-SI" dirty="0">
              <a:latin typeface="Century Gothic" panose="020B0502020202020204" pitchFamily="34" charset="0"/>
            </a:endParaRPr>
          </a:p>
          <a:p>
            <a:pPr algn="ctr"/>
            <a:endParaRPr lang="sl-SI" dirty="0">
              <a:latin typeface="Century Gothic" panose="020B0502020202020204" pitchFamily="34" charset="0"/>
            </a:endParaRPr>
          </a:p>
          <a:p>
            <a:pPr algn="ctr"/>
            <a:r>
              <a:rPr lang="sl-SI" dirty="0">
                <a:latin typeface="Century Gothic" panose="020B0502020202020204" pitchFamily="34" charset="0"/>
              </a:rPr>
              <a:t>GREMO – AKCIJA! </a:t>
            </a:r>
          </a:p>
          <a:p>
            <a:pPr algn="ctr"/>
            <a:r>
              <a:rPr lang="sl-SI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3" name="Picture 4" descr="Bitmoji Image">
            <a:extLst>
              <a:ext uri="{FF2B5EF4-FFF2-40B4-BE49-F238E27FC236}">
                <a16:creationId xmlns:a16="http://schemas.microsoft.com/office/drawing/2014/main" id="{7A4B93FE-E35A-4AF7-BB44-18045B5A6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073" y="2492313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: zaokroženi vogali 3">
            <a:extLst>
              <a:ext uri="{FF2B5EF4-FFF2-40B4-BE49-F238E27FC236}">
                <a16:creationId xmlns:a16="http://schemas.microsoft.com/office/drawing/2014/main" id="{8D29C4A2-05FA-478A-ADA1-8B98FC66DC1C}"/>
              </a:ext>
            </a:extLst>
          </p:cNvPr>
          <p:cNvSpPr/>
          <p:nvPr/>
        </p:nvSpPr>
        <p:spPr>
          <a:xfrm>
            <a:off x="7569601" y="4110361"/>
            <a:ext cx="3962492" cy="2026328"/>
          </a:xfrm>
          <a:prstGeom prst="roundRect">
            <a:avLst/>
          </a:prstGeom>
          <a:ln w="381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l-SI" dirty="0">
                <a:latin typeface="Century Gothic" panose="020B0502020202020204" pitchFamily="34" charset="0"/>
              </a:rPr>
              <a:t>Zadnjič smo obravnavali pesem iz OBSREDOZEMSKIH POKRAJIN v Sloveniji. </a:t>
            </a:r>
          </a:p>
          <a:p>
            <a:pPr algn="ctr"/>
            <a:endParaRPr lang="sl-SI" dirty="0">
              <a:latin typeface="Century Gothic" panose="020B0502020202020204" pitchFamily="34" charset="0"/>
            </a:endParaRPr>
          </a:p>
          <a:p>
            <a:pPr algn="ctr"/>
            <a:r>
              <a:rPr lang="sl-SI" dirty="0">
                <a:latin typeface="Century Gothic" panose="020B0502020202020204" pitchFamily="34" charset="0"/>
              </a:rPr>
              <a:t>Katera je pesem je že to? </a:t>
            </a:r>
          </a:p>
        </p:txBody>
      </p:sp>
    </p:spTree>
    <p:extLst>
      <p:ext uri="{BB962C8B-B14F-4D97-AF65-F5344CB8AC3E}">
        <p14:creationId xmlns:p14="http://schemas.microsoft.com/office/powerpoint/2010/main" val="338936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6827FD6B-88E4-4A1F-B2FB-E10D5C5920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18"/>
          <a:stretch/>
        </p:blipFill>
        <p:spPr>
          <a:xfrm>
            <a:off x="213065" y="142043"/>
            <a:ext cx="5726096" cy="5291091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F6871389-44E6-4556-B66B-E02145300F0A}"/>
              </a:ext>
            </a:extLst>
          </p:cNvPr>
          <p:cNvSpPr txBox="1"/>
          <p:nvPr/>
        </p:nvSpPr>
        <p:spPr>
          <a:xfrm>
            <a:off x="390617" y="142043"/>
            <a:ext cx="617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 </a:t>
            </a:r>
          </a:p>
        </p:txBody>
      </p:sp>
      <p:sp>
        <p:nvSpPr>
          <p:cNvPr id="10" name="Zvezda: 10 krakov 9">
            <a:extLst>
              <a:ext uri="{FF2B5EF4-FFF2-40B4-BE49-F238E27FC236}">
                <a16:creationId xmlns:a16="http://schemas.microsoft.com/office/drawing/2014/main" id="{518F63AD-30E1-4BD2-AB13-F117FA16B101}"/>
              </a:ext>
            </a:extLst>
          </p:cNvPr>
          <p:cNvSpPr/>
          <p:nvPr/>
        </p:nvSpPr>
        <p:spPr>
          <a:xfrm>
            <a:off x="7057747" y="64363"/>
            <a:ext cx="4495061" cy="3364637"/>
          </a:xfrm>
          <a:prstGeom prst="star10">
            <a:avLst>
              <a:gd name="adj" fmla="val 38048"/>
              <a:gd name="hf" fmla="val 105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rgbClr val="FFFF00"/>
                </a:solidFill>
                <a:latin typeface="Century Gothic" panose="020B0502020202020204" pitchFamily="34" charset="0"/>
              </a:rPr>
              <a:t>BRAVO!</a:t>
            </a:r>
          </a:p>
          <a:p>
            <a:br>
              <a:rPr lang="sl-SI" sz="1600" dirty="0">
                <a:latin typeface="Century Gothic" panose="020B0502020202020204" pitchFamily="34" charset="0"/>
              </a:rPr>
            </a:br>
            <a:r>
              <a:rPr lang="sl-SI" sz="1600" dirty="0">
                <a:latin typeface="Century Gothic" panose="020B0502020202020204" pitchFamily="34" charset="0"/>
              </a:rPr>
              <a:t>To je pesem SOLINAR MATIJA.</a:t>
            </a:r>
          </a:p>
          <a:p>
            <a:pPr algn="ctr"/>
            <a:endParaRPr lang="sl-SI" sz="1600" dirty="0">
              <a:latin typeface="Century Gothic" panose="020B0502020202020204" pitchFamily="34" charset="0"/>
            </a:endParaRPr>
          </a:p>
          <a:p>
            <a:pPr algn="ctr"/>
            <a:r>
              <a:rPr lang="sl-SI" sz="12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Odpri SDZ na strani 55. Orientiraj se v notnem zapisu pesmi tako, da v zvezek odgovoriš na spodnja vprašanja.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1E7E5909-3390-424B-9F83-11493CB39803}"/>
              </a:ext>
            </a:extLst>
          </p:cNvPr>
          <p:cNvSpPr txBox="1"/>
          <p:nvPr/>
        </p:nvSpPr>
        <p:spPr>
          <a:xfrm>
            <a:off x="5939161" y="3119156"/>
            <a:ext cx="6096000" cy="373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sl-SI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Koliko taktov ima pesem?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l-SI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V katerem taktu se nahaja končaj?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l-SI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Kdo je avtor besedila?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l-SI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Kdo je avtor melodije?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l-SI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Kakšen je naslov pesmi?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l-SI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V kakšnem </a:t>
            </a:r>
            <a:r>
              <a:rPr lang="sl-SI" sz="16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taktovskem</a:t>
            </a:r>
            <a:r>
              <a:rPr lang="sl-SI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 načinu je zapisana pesem?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l-SI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Katere notne vrednosti prepoznamo v posameznem taktu?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l-SI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Katere note se v pesmi največkrat ponavljajo?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l-SI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V katerem taktu se nahaja pavza? Katera pavza?</a:t>
            </a:r>
          </a:p>
        </p:txBody>
      </p:sp>
      <p:sp>
        <p:nvSpPr>
          <p:cNvPr id="12" name="Pravokotnik: zaokroženi vogali 11">
            <a:extLst>
              <a:ext uri="{FF2B5EF4-FFF2-40B4-BE49-F238E27FC236}">
                <a16:creationId xmlns:a16="http://schemas.microsoft.com/office/drawing/2014/main" id="{CC8470CC-645E-495F-9DE3-17E5744078A2}"/>
              </a:ext>
            </a:extLst>
          </p:cNvPr>
          <p:cNvSpPr/>
          <p:nvPr/>
        </p:nvSpPr>
        <p:spPr>
          <a:xfrm>
            <a:off x="213065" y="5903650"/>
            <a:ext cx="3435657" cy="8123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3. nalogo v SDZ na strani 56 bomo naredili, ko se vrnemo v šolske klopi. </a:t>
            </a:r>
          </a:p>
        </p:txBody>
      </p:sp>
    </p:spTree>
    <p:extLst>
      <p:ext uri="{BB962C8B-B14F-4D97-AF65-F5344CB8AC3E}">
        <p14:creationId xmlns:p14="http://schemas.microsoft.com/office/powerpoint/2010/main" val="190634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486DBA2F-758E-4480-8F1D-213B9DD8E6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D4E6AC"/>
              </a:clrFrom>
              <a:clrTo>
                <a:srgbClr val="D4E6AC">
                  <a:alpha val="0"/>
                </a:srgbClr>
              </a:clrTo>
            </a:clrChange>
          </a:blip>
          <a:stretch>
            <a:fillRect/>
          </a:stretch>
        </p:blipFill>
        <p:spPr>
          <a:xfrm rot="20887566">
            <a:off x="350375" y="207507"/>
            <a:ext cx="5616036" cy="4458396"/>
          </a:xfrm>
          <a:prstGeom prst="rect">
            <a:avLst/>
          </a:prstGeom>
        </p:spPr>
      </p:pic>
      <p:sp>
        <p:nvSpPr>
          <p:cNvPr id="7" name="Puščica: levo 6">
            <a:extLst>
              <a:ext uri="{FF2B5EF4-FFF2-40B4-BE49-F238E27FC236}">
                <a16:creationId xmlns:a16="http://schemas.microsoft.com/office/drawing/2014/main" id="{518914BA-21F4-4281-BC4E-C9E905E9886C}"/>
              </a:ext>
            </a:extLst>
          </p:cNvPr>
          <p:cNvSpPr/>
          <p:nvPr/>
        </p:nvSpPr>
        <p:spPr>
          <a:xfrm>
            <a:off x="4145586" y="1775534"/>
            <a:ext cx="2983183" cy="435006"/>
          </a:xfrm>
          <a:prstGeom prst="lef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074" name="Picture 2" descr="laugh cry">
            <a:extLst>
              <a:ext uri="{FF2B5EF4-FFF2-40B4-BE49-F238E27FC236}">
                <a16:creationId xmlns:a16="http://schemas.microsoft.com/office/drawing/2014/main" id="{BEDB6B54-3EA7-4DDC-8B8D-D669EA479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232" y="292964"/>
            <a:ext cx="2235786" cy="223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laček govora: elipsa 8">
            <a:extLst>
              <a:ext uri="{FF2B5EF4-FFF2-40B4-BE49-F238E27FC236}">
                <a16:creationId xmlns:a16="http://schemas.microsoft.com/office/drawing/2014/main" id="{DDD045E3-2763-45CC-92F2-4F420E4A1EC0}"/>
              </a:ext>
            </a:extLst>
          </p:cNvPr>
          <p:cNvSpPr/>
          <p:nvPr/>
        </p:nvSpPr>
        <p:spPr>
          <a:xfrm>
            <a:off x="8383480" y="292964"/>
            <a:ext cx="3559945" cy="1988598"/>
          </a:xfrm>
          <a:prstGeom prst="wedgeEllipseCallout">
            <a:avLst>
              <a:gd name="adj1" fmla="val -58586"/>
              <a:gd name="adj2" fmla="val 13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latin typeface="Century Gothic" panose="020B0502020202020204" pitchFamily="34" charset="0"/>
              </a:rPr>
              <a:t>Haha, ta je pa dobra. </a:t>
            </a:r>
          </a:p>
          <a:p>
            <a:pPr algn="ctr"/>
            <a:r>
              <a:rPr lang="sl-SI" dirty="0">
                <a:latin typeface="Century Gothic" panose="020B0502020202020204" pitchFamily="34" charset="0"/>
              </a:rPr>
              <a:t>Da bi Zemlja takole plesala!</a:t>
            </a:r>
          </a:p>
        </p:txBody>
      </p:sp>
      <p:sp>
        <p:nvSpPr>
          <p:cNvPr id="10" name="Pravokotnik: zaokroženi vogali 9">
            <a:extLst>
              <a:ext uri="{FF2B5EF4-FFF2-40B4-BE49-F238E27FC236}">
                <a16:creationId xmlns:a16="http://schemas.microsoft.com/office/drawing/2014/main" id="{76087CB3-BE3F-4C58-9447-EC80ED66A710}"/>
              </a:ext>
            </a:extLst>
          </p:cNvPr>
          <p:cNvSpPr/>
          <p:nvPr/>
        </p:nvSpPr>
        <p:spPr>
          <a:xfrm>
            <a:off x="4376691" y="4555465"/>
            <a:ext cx="5504155" cy="14800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FFFF00"/>
                </a:solidFill>
                <a:latin typeface="Century Gothic" panose="020B0502020202020204" pitchFamily="34" charset="0"/>
              </a:rPr>
              <a:t>Zagotovo si že slišal/-la staro slovensko popevko ZEMLJA PLEŠE. Če ne, odpri SDZ na strani 57. </a:t>
            </a:r>
          </a:p>
        </p:txBody>
      </p:sp>
    </p:spTree>
    <p:extLst>
      <p:ext uri="{BB962C8B-B14F-4D97-AF65-F5344CB8AC3E}">
        <p14:creationId xmlns:p14="http://schemas.microsoft.com/office/powerpoint/2010/main" val="317445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36F1C86-DD63-4854-9619-FC30B4941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79818" cy="685800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7862E38-F6AF-422E-9182-05301550A3AC}"/>
              </a:ext>
            </a:extLst>
          </p:cNvPr>
          <p:cNvSpPr txBox="1"/>
          <p:nvPr/>
        </p:nvSpPr>
        <p:spPr>
          <a:xfrm>
            <a:off x="5530788" y="266330"/>
            <a:ext cx="57616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Century Gothic" panose="020B0502020202020204" pitchFamily="34" charset="0"/>
              </a:rPr>
              <a:t>1. Preberi si pesem v SDZ na strani 57. </a:t>
            </a:r>
          </a:p>
          <a:p>
            <a:endParaRPr lang="sl-SI" dirty="0">
              <a:latin typeface="Century Gothic" panose="020B0502020202020204" pitchFamily="34" charset="0"/>
            </a:endParaRPr>
          </a:p>
          <a:p>
            <a:endParaRPr lang="sl-SI" dirty="0">
              <a:latin typeface="Century Gothic" panose="020B0502020202020204" pitchFamily="34" charset="0"/>
            </a:endParaRPr>
          </a:p>
          <a:p>
            <a:endParaRPr lang="sl-SI" dirty="0">
              <a:latin typeface="Century Gothic" panose="020B0502020202020204" pitchFamily="34" charset="0"/>
            </a:endParaRPr>
          </a:p>
          <a:p>
            <a:r>
              <a:rPr lang="sl-SI" dirty="0">
                <a:latin typeface="Century Gothic" panose="020B0502020202020204" pitchFamily="34" charset="0"/>
              </a:rPr>
              <a:t>2. V interaktivnem gradivu klikni na</a:t>
            </a:r>
          </a:p>
          <a:p>
            <a:endParaRPr lang="sl-SI" dirty="0">
              <a:latin typeface="Century Gothic" panose="020B0502020202020204" pitchFamily="34" charset="0"/>
            </a:endParaRPr>
          </a:p>
          <a:p>
            <a:endParaRPr lang="sl-SI" dirty="0">
              <a:latin typeface="Century Gothic" panose="020B0502020202020204" pitchFamily="34" charset="0"/>
            </a:endParaRPr>
          </a:p>
          <a:p>
            <a:endParaRPr lang="sl-SI" dirty="0">
              <a:latin typeface="Century Gothic" panose="020B0502020202020204" pitchFamily="34" charset="0"/>
            </a:endParaRPr>
          </a:p>
          <a:p>
            <a:endParaRPr lang="sl-SI" dirty="0">
              <a:latin typeface="Century Gothic" panose="020B0502020202020204" pitchFamily="34" charset="0"/>
            </a:endParaRPr>
          </a:p>
          <a:p>
            <a:r>
              <a:rPr lang="sl-SI" dirty="0">
                <a:latin typeface="Century Gothic" panose="020B0502020202020204" pitchFamily="34" charset="0"/>
              </a:rPr>
              <a:t>3.</a:t>
            </a:r>
          </a:p>
          <a:p>
            <a:endParaRPr lang="sl-SI" dirty="0">
              <a:latin typeface="Century Gothic" panose="020B0502020202020204" pitchFamily="34" charset="0"/>
            </a:endParaRPr>
          </a:p>
          <a:p>
            <a:r>
              <a:rPr lang="sl-SI" dirty="0">
                <a:latin typeface="Century Gothic" panose="020B0502020202020204" pitchFamily="34" charset="0"/>
              </a:rPr>
              <a:t>  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112952BD-6919-4163-90C8-A8A9ED615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7444" y="1060600"/>
            <a:ext cx="1090249" cy="11394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D7BBF75-F5F6-4F9D-BDEA-BF0403585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770014"/>
            <a:ext cx="5086905" cy="3821656"/>
          </a:xfrm>
          <a:prstGeom prst="rect">
            <a:avLst/>
          </a:prstGeom>
        </p:spPr>
      </p:pic>
      <p:sp>
        <p:nvSpPr>
          <p:cNvPr id="6" name="Puščica: levo 5">
            <a:extLst>
              <a:ext uri="{FF2B5EF4-FFF2-40B4-BE49-F238E27FC236}">
                <a16:creationId xmlns:a16="http://schemas.microsoft.com/office/drawing/2014/main" id="{5A41150B-7EEC-42F6-9629-ED4B43C308C9}"/>
              </a:ext>
            </a:extLst>
          </p:cNvPr>
          <p:cNvSpPr/>
          <p:nvPr/>
        </p:nvSpPr>
        <p:spPr>
          <a:xfrm rot="19238674">
            <a:off x="6372965" y="2444888"/>
            <a:ext cx="853917" cy="228066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uščica: levo 12">
            <a:extLst>
              <a:ext uri="{FF2B5EF4-FFF2-40B4-BE49-F238E27FC236}">
                <a16:creationId xmlns:a16="http://schemas.microsoft.com/office/drawing/2014/main" id="{40F219E2-7740-48BE-9D02-3342FC0DCFBA}"/>
              </a:ext>
            </a:extLst>
          </p:cNvPr>
          <p:cNvSpPr/>
          <p:nvPr/>
        </p:nvSpPr>
        <p:spPr>
          <a:xfrm rot="13314161">
            <a:off x="5576582" y="5502286"/>
            <a:ext cx="853917" cy="228066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uščica: levo 13">
            <a:extLst>
              <a:ext uri="{FF2B5EF4-FFF2-40B4-BE49-F238E27FC236}">
                <a16:creationId xmlns:a16="http://schemas.microsoft.com/office/drawing/2014/main" id="{8831D8D7-E875-4EF7-9D80-712CB384B074}"/>
              </a:ext>
            </a:extLst>
          </p:cNvPr>
          <p:cNvSpPr/>
          <p:nvPr/>
        </p:nvSpPr>
        <p:spPr>
          <a:xfrm rot="19238674">
            <a:off x="9583261" y="3218837"/>
            <a:ext cx="1387619" cy="222285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FA260550-4148-4141-B692-28DD9F1E8C48}"/>
              </a:ext>
            </a:extLst>
          </p:cNvPr>
          <p:cNvSpPr txBox="1"/>
          <p:nvPr/>
        </p:nvSpPr>
        <p:spPr>
          <a:xfrm>
            <a:off x="7166291" y="2036607"/>
            <a:ext cx="157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FFFF00"/>
                </a:solidFill>
                <a:latin typeface="Century Gothic" panose="020B0502020202020204" pitchFamily="34" charset="0"/>
              </a:rPr>
              <a:t>1. KLIK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BE549BB3-7CA9-40F0-ACF4-DA9DF2BE0B4D}"/>
              </a:ext>
            </a:extLst>
          </p:cNvPr>
          <p:cNvSpPr txBox="1"/>
          <p:nvPr/>
        </p:nvSpPr>
        <p:spPr>
          <a:xfrm>
            <a:off x="4895087" y="4980152"/>
            <a:ext cx="157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FFFF00"/>
                </a:solidFill>
                <a:latin typeface="Century Gothic" panose="020B0502020202020204" pitchFamily="34" charset="0"/>
              </a:rPr>
              <a:t>2. KLIK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76D89177-0A39-43AA-92FB-5C8C1E14E1E6}"/>
              </a:ext>
            </a:extLst>
          </p:cNvPr>
          <p:cNvSpPr txBox="1"/>
          <p:nvPr/>
        </p:nvSpPr>
        <p:spPr>
          <a:xfrm>
            <a:off x="10560091" y="2403311"/>
            <a:ext cx="157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FFFF00"/>
                </a:solidFill>
                <a:latin typeface="Century Gothic" panose="020B0502020202020204" pitchFamily="34" charset="0"/>
              </a:rPr>
              <a:t>3. KLIK</a:t>
            </a:r>
          </a:p>
        </p:txBody>
      </p:sp>
    </p:spTree>
    <p:extLst>
      <p:ext uri="{BB962C8B-B14F-4D97-AF65-F5344CB8AC3E}">
        <p14:creationId xmlns:p14="http://schemas.microsoft.com/office/powerpoint/2010/main" val="137986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C3AB66BD-ADB2-4273-9916-BE6F4B790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58" y="757122"/>
            <a:ext cx="1714500" cy="1609725"/>
          </a:xfrm>
          <a:prstGeom prst="rect">
            <a:avLst/>
          </a:prstGeom>
        </p:spPr>
      </p:pic>
      <p:sp>
        <p:nvSpPr>
          <p:cNvPr id="15" name="Puščica: levo 14">
            <a:extLst>
              <a:ext uri="{FF2B5EF4-FFF2-40B4-BE49-F238E27FC236}">
                <a16:creationId xmlns:a16="http://schemas.microsoft.com/office/drawing/2014/main" id="{F6B34F84-38DA-47D0-9554-1CD8B72F7212}"/>
              </a:ext>
            </a:extLst>
          </p:cNvPr>
          <p:cNvSpPr/>
          <p:nvPr/>
        </p:nvSpPr>
        <p:spPr>
          <a:xfrm>
            <a:off x="2687933" y="1309455"/>
            <a:ext cx="1855719" cy="375082"/>
          </a:xfrm>
          <a:prstGeom prst="lef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Pravokotnik: zaokroženi vogali 17">
            <a:extLst>
              <a:ext uri="{FF2B5EF4-FFF2-40B4-BE49-F238E27FC236}">
                <a16:creationId xmlns:a16="http://schemas.microsoft.com/office/drawing/2014/main" id="{549F5D85-A3CD-4D72-B24A-5E09662C9CFA}"/>
              </a:ext>
            </a:extLst>
          </p:cNvPr>
          <p:cNvSpPr/>
          <p:nvPr/>
        </p:nvSpPr>
        <p:spPr>
          <a:xfrm>
            <a:off x="4738355" y="1008875"/>
            <a:ext cx="5504155" cy="1106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FFFF00"/>
                </a:solidFill>
                <a:latin typeface="Century Gothic" panose="020B0502020202020204" pitchFamily="34" charset="0"/>
              </a:rPr>
              <a:t>Pesem poslušaj, nato se jo nauči. Spodaj imaš tudi besedilo. 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1629AE94-FE7C-41B9-BC51-AAE00DBB6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34" y="3044441"/>
            <a:ext cx="4957578" cy="212902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ED6126A4-1781-458C-96C5-953CA698E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5686" y="2254387"/>
            <a:ext cx="3874780" cy="3709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Puščica: levo 18">
            <a:extLst>
              <a:ext uri="{FF2B5EF4-FFF2-40B4-BE49-F238E27FC236}">
                <a16:creationId xmlns:a16="http://schemas.microsoft.com/office/drawing/2014/main" id="{2AA5D776-16B8-44F3-A572-1F81E9E42AEE}"/>
              </a:ext>
            </a:extLst>
          </p:cNvPr>
          <p:cNvSpPr/>
          <p:nvPr/>
        </p:nvSpPr>
        <p:spPr>
          <a:xfrm rot="2487437">
            <a:off x="1569104" y="4645184"/>
            <a:ext cx="2322437" cy="252844"/>
          </a:xfrm>
          <a:prstGeom prst="lef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Pravokotnik: zaokroženi vogali 19">
            <a:extLst>
              <a:ext uri="{FF2B5EF4-FFF2-40B4-BE49-F238E27FC236}">
                <a16:creationId xmlns:a16="http://schemas.microsoft.com/office/drawing/2014/main" id="{FFB6BC01-6197-4CF0-A4E6-C40098FF25C4}"/>
              </a:ext>
            </a:extLst>
          </p:cNvPr>
          <p:cNvSpPr/>
          <p:nvPr/>
        </p:nvSpPr>
        <p:spPr>
          <a:xfrm>
            <a:off x="1133244" y="5608784"/>
            <a:ext cx="5711439" cy="10405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Če klikneš na Zemlja pleše – klavir, se lahko z družino igrate tudi karaoke. Poskusite, zabavno bo! </a:t>
            </a:r>
            <a:r>
              <a:rPr lang="sl-SI" sz="1600" b="1" dirty="0">
                <a:solidFill>
                  <a:srgbClr val="FFFF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  <a:r>
              <a:rPr lang="sl-SI" sz="1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7536D546-2BC9-43E0-9D1B-6C44FAF153DE}"/>
              </a:ext>
            </a:extLst>
          </p:cNvPr>
          <p:cNvSpPr txBox="1"/>
          <p:nvPr/>
        </p:nvSpPr>
        <p:spPr>
          <a:xfrm>
            <a:off x="337351" y="514905"/>
            <a:ext cx="413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tx2"/>
                </a:solidFill>
                <a:latin typeface="Century Gothic" panose="020B0502020202020204" pitchFamily="34" charset="0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277128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AB64162-474D-4705-B892-E9FEEC4C2AC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1EBF2"/>
              </a:clrFrom>
              <a:clrTo>
                <a:srgbClr val="E1EB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19597"/>
            <a:ext cx="8068818" cy="2041124"/>
          </a:xfrm>
          <a:prstGeom prst="rect">
            <a:avLst/>
          </a:prstGeom>
        </p:spPr>
      </p:pic>
      <p:sp>
        <p:nvSpPr>
          <p:cNvPr id="3" name="Pravokotnik: zaokroženi vogali 2">
            <a:extLst>
              <a:ext uri="{FF2B5EF4-FFF2-40B4-BE49-F238E27FC236}">
                <a16:creationId xmlns:a16="http://schemas.microsoft.com/office/drawing/2014/main" id="{42B002BF-9590-4E80-896C-718320AAA17B}"/>
              </a:ext>
            </a:extLst>
          </p:cNvPr>
          <p:cNvSpPr/>
          <p:nvPr/>
        </p:nvSpPr>
        <p:spPr>
          <a:xfrm>
            <a:off x="898586" y="3068493"/>
            <a:ext cx="5954975" cy="33678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FFFF00"/>
                </a:solidFill>
                <a:latin typeface="Century Gothic" panose="020B0502020202020204" pitchFamily="34" charset="0"/>
              </a:rPr>
              <a:t>Za konec naredi 1. in 2. nalogo na strani 58.</a:t>
            </a:r>
          </a:p>
          <a:p>
            <a:pPr algn="ctr"/>
            <a:endParaRPr lang="sl-SI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sl-SI" b="1" dirty="0">
                <a:solidFill>
                  <a:srgbClr val="FFFF00"/>
                </a:solidFill>
                <a:latin typeface="Century Gothic" panose="020B0502020202020204" pitchFamily="34" charset="0"/>
              </a:rPr>
              <a:t>Se še spomniš TONSKE ABECEDE? Kje ležijo posamezni toni? Vse to boš potreboval/-la, da boš uspešno ugotovil/-la imena predmetov ali bitij v vesolju. </a:t>
            </a:r>
          </a:p>
          <a:p>
            <a:pPr algn="ctr"/>
            <a:endParaRPr lang="sl-SI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sl-SI" b="1" dirty="0">
                <a:solidFill>
                  <a:srgbClr val="FFFF00"/>
                </a:solidFill>
                <a:latin typeface="Century Gothic" panose="020B0502020202020204" pitchFamily="34" charset="0"/>
              </a:rPr>
              <a:t>Da ne bo pretežko, sem zgoraj dodala pomoč </a:t>
            </a:r>
            <a:r>
              <a:rPr lang="sl-SI" b="1" dirty="0">
                <a:solidFill>
                  <a:srgbClr val="FFFF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  <a:r>
              <a:rPr lang="sl-SI" b="1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42C30E7-CBCF-4178-9CBC-6207CEF75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422" y="0"/>
            <a:ext cx="4620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2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F4EB5F4-0637-427F-ACEA-AC04901F459E}"/>
              </a:ext>
            </a:extLst>
          </p:cNvPr>
          <p:cNvSpPr txBox="1"/>
          <p:nvPr/>
        </p:nvSpPr>
        <p:spPr>
          <a:xfrm>
            <a:off x="2034037" y="1699542"/>
            <a:ext cx="832725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ZDAJ VEŠ, ZAKAJ ZEMLJA NA PRVEM DIAPOZITIVU PLEŠE OB RADIU</a:t>
            </a:r>
            <a:r>
              <a:rPr lang="sl-S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sl-S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</a:p>
          <a:p>
            <a:pPr algn="ctr"/>
            <a:endParaRPr lang="sl-SI" b="1" strike="sngStrike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sl-SI" sz="20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sl-SI" sz="20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sl-SI" sz="2000" dirty="0">
              <a:latin typeface="Century Gothic" panose="020B050202020202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266DE9A-6992-4AD0-906A-115E5C9858FA}"/>
              </a:ext>
            </a:extLst>
          </p:cNvPr>
          <p:cNvSpPr txBox="1"/>
          <p:nvPr/>
        </p:nvSpPr>
        <p:spPr>
          <a:xfrm>
            <a:off x="4323424" y="3874239"/>
            <a:ext cx="62143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latin typeface="Century Gothic" panose="020B0502020202020204" pitchFamily="34" charset="0"/>
              </a:rPr>
              <a:t>SREČNO!</a:t>
            </a:r>
            <a:r>
              <a:rPr lang="sl-SI" dirty="0">
                <a:latin typeface="Century Gothic" panose="020B0502020202020204" pitchFamily="34" charset="0"/>
              </a:rPr>
              <a:t> Učiteljica glasbe, Ana</a:t>
            </a:r>
          </a:p>
          <a:p>
            <a:endParaRPr lang="sl-SI" dirty="0">
              <a:latin typeface="Century Gothic" panose="020B0502020202020204" pitchFamily="34" charset="0"/>
            </a:endParaRPr>
          </a:p>
          <a:p>
            <a:r>
              <a:rPr lang="sl-SI" dirty="0">
                <a:latin typeface="Century Gothic" panose="020B0502020202020204" pitchFamily="34" charset="0"/>
              </a:rPr>
              <a:t>Če česa ne razumeš mi lahko ti ali tvoji starši pišejo na:  </a:t>
            </a:r>
            <a:r>
              <a:rPr lang="sl-SI" b="1" dirty="0">
                <a:latin typeface="Century Gothic" panose="020B0502020202020204" pitchFamily="34" charset="0"/>
              </a:rPr>
              <a:t>ana.banovec@os-loka-crnomelj.si</a:t>
            </a:r>
          </a:p>
          <a:p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49ED168-D0F3-4B0D-A81E-E72F83CF5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324" y="2264514"/>
            <a:ext cx="2705100" cy="3219450"/>
          </a:xfrm>
          <a:prstGeom prst="rect">
            <a:avLst/>
          </a:prstGeom>
        </p:spPr>
      </p:pic>
      <p:pic>
        <p:nvPicPr>
          <p:cNvPr id="10" name="Picture 4" descr="Four Leaf Clip Art - 4 Leaf Clovers Clipart, HD Png Download - kindpng">
            <a:extLst>
              <a:ext uri="{FF2B5EF4-FFF2-40B4-BE49-F238E27FC236}">
                <a16:creationId xmlns:a16="http://schemas.microsoft.com/office/drawing/2014/main" id="{6251E7F7-7099-4DF9-B959-F5783D3482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95" b="4733"/>
          <a:stretch/>
        </p:blipFill>
        <p:spPr bwMode="auto">
          <a:xfrm rot="4992370" flipH="1">
            <a:off x="8142381" y="2543992"/>
            <a:ext cx="1701674" cy="25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eavesAlbum_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vesAlbum_16x9.potx" id="{207E927A-870C-40A9-A0C9-6A0F923FA606}" vid="{25473F50-883B-400D-AAE8-2B76456C407F}"/>
    </a:ext>
  </a:extLst>
</a:theme>
</file>

<file path=ppt/theme/theme2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CA8FCBB-2759-4EBF-B752-E9F4336E1B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383</Words>
  <Application>Microsoft Office PowerPoint</Application>
  <PresentationFormat>Širokozaslonsko</PresentationFormat>
  <Paragraphs>67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Arial</vt:lpstr>
      <vt:lpstr>Cambria</vt:lpstr>
      <vt:lpstr>Century Gothic</vt:lpstr>
      <vt:lpstr>Wingdings</vt:lpstr>
      <vt:lpstr>LeavesAlbum_16x9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2020-04-05T11:46:47Z</dcterms:created>
  <dcterms:modified xsi:type="dcterms:W3CDTF">2020-04-05T15:27:56Z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TC034888359991</vt:lpwstr>
  </property>
</Properties>
</file>