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57" r:id="rId4"/>
    <p:sldId id="258" r:id="rId5"/>
    <p:sldId id="259" r:id="rId6"/>
    <p:sldId id="261" r:id="rId7"/>
    <p:sldId id="260" r:id="rId8"/>
    <p:sldId id="262"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sl-SI"/>
              <a:t>Kliknite, če želite urediti slog naslova matrice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DC696031-1902-4EBC-8F19-D0536A4954DC}" type="datetimeFigureOut">
              <a:rPr lang="sl-SI" smtClean="0"/>
              <a:t>30. 03. 2020</a:t>
            </a:fld>
            <a:endParaRPr lang="sl-SI"/>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sl-SI"/>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49049084-5842-4255-B213-3E508C1FD906}" type="slidenum">
              <a:rPr lang="sl-SI" smtClean="0"/>
              <a:t>‹#›</a:t>
            </a:fld>
            <a:endParaRPr lang="sl-SI"/>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74482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DC696031-1902-4EBC-8F19-D0536A4954DC}" type="datetimeFigureOut">
              <a:rPr lang="sl-SI" smtClean="0"/>
              <a:t>30. 03. 2020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9049084-5842-4255-B213-3E508C1FD906}" type="slidenum">
              <a:rPr lang="sl-SI" smtClean="0"/>
              <a:t>‹#›</a:t>
            </a:fld>
            <a:endParaRPr lang="sl-SI"/>
          </a:p>
        </p:txBody>
      </p:sp>
    </p:spTree>
    <p:extLst>
      <p:ext uri="{BB962C8B-B14F-4D97-AF65-F5344CB8AC3E}">
        <p14:creationId xmlns:p14="http://schemas.microsoft.com/office/powerpoint/2010/main" val="264162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DC696031-1902-4EBC-8F19-D0536A4954DC}" type="datetimeFigureOut">
              <a:rPr lang="sl-SI" smtClean="0"/>
              <a:t>30. 03. 2020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9049084-5842-4255-B213-3E508C1FD906}" type="slidenum">
              <a:rPr lang="sl-SI" smtClean="0"/>
              <a:t>‹#›</a:t>
            </a:fld>
            <a:endParaRPr lang="sl-SI"/>
          </a:p>
        </p:txBody>
      </p:sp>
    </p:spTree>
    <p:extLst>
      <p:ext uri="{BB962C8B-B14F-4D97-AF65-F5344CB8AC3E}">
        <p14:creationId xmlns:p14="http://schemas.microsoft.com/office/powerpoint/2010/main" val="764526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DC696031-1902-4EBC-8F19-D0536A4954DC}" type="datetimeFigureOut">
              <a:rPr lang="sl-SI" smtClean="0"/>
              <a:t>30. 03. 2020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9049084-5842-4255-B213-3E508C1FD906}" type="slidenum">
              <a:rPr lang="sl-SI" smtClean="0"/>
              <a:t>‹#›</a:t>
            </a:fld>
            <a:endParaRPr lang="sl-SI"/>
          </a:p>
        </p:txBody>
      </p:sp>
    </p:spTree>
    <p:extLst>
      <p:ext uri="{BB962C8B-B14F-4D97-AF65-F5344CB8AC3E}">
        <p14:creationId xmlns:p14="http://schemas.microsoft.com/office/powerpoint/2010/main" val="1796836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sl-SI"/>
              <a:t>Kliknite, če želite urediti slog naslova matrice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DC696031-1902-4EBC-8F19-D0536A4954DC}" type="datetimeFigureOut">
              <a:rPr lang="sl-SI" smtClean="0"/>
              <a:t>30. 03. 2020</a:t>
            </a:fld>
            <a:endParaRPr lang="sl-SI"/>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sl-SI"/>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49049084-5842-4255-B213-3E508C1FD906}" type="slidenum">
              <a:rPr lang="sl-SI" smtClean="0"/>
              <a:t>‹#›</a:t>
            </a:fld>
            <a:endParaRPr lang="sl-SI"/>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38113703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DC696031-1902-4EBC-8F19-D0536A4954DC}" type="datetimeFigureOut">
              <a:rPr lang="sl-SI" smtClean="0"/>
              <a:t>30. 03. 2020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49049084-5842-4255-B213-3E508C1FD906}" type="slidenum">
              <a:rPr lang="sl-SI" smtClean="0"/>
              <a:t>‹#›</a:t>
            </a:fld>
            <a:endParaRPr lang="sl-SI"/>
          </a:p>
        </p:txBody>
      </p:sp>
    </p:spTree>
    <p:extLst>
      <p:ext uri="{BB962C8B-B14F-4D97-AF65-F5344CB8AC3E}">
        <p14:creationId xmlns:p14="http://schemas.microsoft.com/office/powerpoint/2010/main" val="75868567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sl-SI"/>
              <a:t>Kliknite, če želite urediti slog naslova matrice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1257300" y="2909102"/>
            <a:ext cx="4800600" cy="299639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Content Placeholder 5"/>
          <p:cNvSpPr>
            <a:spLocks noGrp="1"/>
          </p:cNvSpPr>
          <p:nvPr>
            <p:ph sz="quarter" idx="4"/>
          </p:nvPr>
        </p:nvSpPr>
        <p:spPr>
          <a:xfrm>
            <a:off x="6633864" y="2909102"/>
            <a:ext cx="4800600" cy="299639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DC696031-1902-4EBC-8F19-D0536A4954DC}" type="datetimeFigureOut">
              <a:rPr lang="sl-SI" smtClean="0"/>
              <a:t>30. 03. 2020</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49049084-5842-4255-B213-3E508C1FD906}" type="slidenum">
              <a:rPr lang="sl-SI" smtClean="0"/>
              <a:t>‹#›</a:t>
            </a:fld>
            <a:endParaRPr lang="sl-SI"/>
          </a:p>
        </p:txBody>
      </p:sp>
    </p:spTree>
    <p:extLst>
      <p:ext uri="{BB962C8B-B14F-4D97-AF65-F5344CB8AC3E}">
        <p14:creationId xmlns:p14="http://schemas.microsoft.com/office/powerpoint/2010/main" val="755298601"/>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DC696031-1902-4EBC-8F19-D0536A4954DC}" type="datetimeFigureOut">
              <a:rPr lang="sl-SI" smtClean="0"/>
              <a:t>30. 03. 2020</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49049084-5842-4255-B213-3E508C1FD906}" type="slidenum">
              <a:rPr lang="sl-SI" smtClean="0"/>
              <a:t>‹#›</a:t>
            </a:fld>
            <a:endParaRPr lang="sl-SI"/>
          </a:p>
        </p:txBody>
      </p:sp>
    </p:spTree>
    <p:extLst>
      <p:ext uri="{BB962C8B-B14F-4D97-AF65-F5344CB8AC3E}">
        <p14:creationId xmlns:p14="http://schemas.microsoft.com/office/powerpoint/2010/main" val="2327544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696031-1902-4EBC-8F19-D0536A4954DC}" type="datetimeFigureOut">
              <a:rPr lang="sl-SI" smtClean="0"/>
              <a:t>30. 03. 2020</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49049084-5842-4255-B213-3E508C1FD906}" type="slidenum">
              <a:rPr lang="sl-SI" smtClean="0"/>
              <a:t>‹#›</a:t>
            </a:fld>
            <a:endParaRPr lang="sl-SI"/>
          </a:p>
        </p:txBody>
      </p:sp>
    </p:spTree>
    <p:extLst>
      <p:ext uri="{BB962C8B-B14F-4D97-AF65-F5344CB8AC3E}">
        <p14:creationId xmlns:p14="http://schemas.microsoft.com/office/powerpoint/2010/main" val="1352378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Vsebina z naslovom">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sl-SI"/>
              <a:t>Kliknite, če želite urediti slog naslova matrice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a:xfrm>
            <a:off x="765051" y="6375679"/>
            <a:ext cx="1233355" cy="348462"/>
          </a:xfrm>
        </p:spPr>
        <p:txBody>
          <a:bodyPr/>
          <a:lstStyle/>
          <a:p>
            <a:fld id="{DC696031-1902-4EBC-8F19-D0536A4954DC}" type="datetimeFigureOut">
              <a:rPr lang="sl-SI" smtClean="0"/>
              <a:t>30. 03. 2020</a:t>
            </a:fld>
            <a:endParaRPr lang="sl-SI"/>
          </a:p>
        </p:txBody>
      </p:sp>
      <p:sp>
        <p:nvSpPr>
          <p:cNvPr id="6" name="Footer Placeholder 5"/>
          <p:cNvSpPr>
            <a:spLocks noGrp="1"/>
          </p:cNvSpPr>
          <p:nvPr>
            <p:ph type="ftr" sz="quarter" idx="11"/>
          </p:nvPr>
        </p:nvSpPr>
        <p:spPr>
          <a:xfrm>
            <a:off x="2103620" y="6375679"/>
            <a:ext cx="3482179" cy="345796"/>
          </a:xfrm>
        </p:spPr>
        <p:txBody>
          <a:bodyPr/>
          <a:lstStyle/>
          <a:p>
            <a:endParaRPr lang="sl-SI"/>
          </a:p>
        </p:txBody>
      </p:sp>
      <p:sp>
        <p:nvSpPr>
          <p:cNvPr id="7" name="Slide Number Placeholder 6"/>
          <p:cNvSpPr>
            <a:spLocks noGrp="1"/>
          </p:cNvSpPr>
          <p:nvPr>
            <p:ph type="sldNum" sz="quarter" idx="12"/>
          </p:nvPr>
        </p:nvSpPr>
        <p:spPr>
          <a:xfrm>
            <a:off x="5691014" y="6375679"/>
            <a:ext cx="1232456" cy="345796"/>
          </a:xfrm>
        </p:spPr>
        <p:txBody>
          <a:bodyPr/>
          <a:lstStyle/>
          <a:p>
            <a:fld id="{49049084-5842-4255-B213-3E508C1FD906}" type="slidenum">
              <a:rPr lang="sl-SI" smtClean="0"/>
              <a:t>‹#›</a:t>
            </a:fld>
            <a:endParaRPr lang="sl-SI"/>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0184336"/>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sl-SI"/>
              <a:t>Kliknite, če želite urediti slog naslova matrice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a:xfrm>
            <a:off x="765950" y="6375679"/>
            <a:ext cx="1232456" cy="348462"/>
          </a:xfrm>
        </p:spPr>
        <p:txBody>
          <a:bodyPr/>
          <a:lstStyle/>
          <a:p>
            <a:fld id="{DC696031-1902-4EBC-8F19-D0536A4954DC}" type="datetimeFigureOut">
              <a:rPr lang="sl-SI" smtClean="0"/>
              <a:t>30. 03. 2020</a:t>
            </a:fld>
            <a:endParaRPr lang="sl-SI"/>
          </a:p>
        </p:txBody>
      </p:sp>
      <p:sp>
        <p:nvSpPr>
          <p:cNvPr id="6" name="Footer Placeholder 5"/>
          <p:cNvSpPr>
            <a:spLocks noGrp="1"/>
          </p:cNvSpPr>
          <p:nvPr>
            <p:ph type="ftr" sz="quarter" idx="11"/>
          </p:nvPr>
        </p:nvSpPr>
        <p:spPr>
          <a:xfrm>
            <a:off x="2103621" y="6375679"/>
            <a:ext cx="3482178" cy="345796"/>
          </a:xfrm>
        </p:spPr>
        <p:txBody>
          <a:bodyPr/>
          <a:lstStyle/>
          <a:p>
            <a:endParaRPr lang="sl-SI"/>
          </a:p>
        </p:txBody>
      </p:sp>
      <p:sp>
        <p:nvSpPr>
          <p:cNvPr id="7" name="Slide Number Placeholder 6"/>
          <p:cNvSpPr>
            <a:spLocks noGrp="1"/>
          </p:cNvSpPr>
          <p:nvPr>
            <p:ph type="sldNum" sz="quarter" idx="12"/>
          </p:nvPr>
        </p:nvSpPr>
        <p:spPr>
          <a:xfrm>
            <a:off x="5687568" y="6375679"/>
            <a:ext cx="1234440" cy="345796"/>
          </a:xfrm>
        </p:spPr>
        <p:txBody>
          <a:bodyPr/>
          <a:lstStyle/>
          <a:p>
            <a:fld id="{49049084-5842-4255-B213-3E508C1FD906}" type="slidenum">
              <a:rPr lang="sl-SI" smtClean="0"/>
              <a:t>‹#›</a:t>
            </a:fld>
            <a:endParaRPr lang="sl-SI"/>
          </a:p>
        </p:txBody>
      </p:sp>
    </p:spTree>
    <p:extLst>
      <p:ext uri="{BB962C8B-B14F-4D97-AF65-F5344CB8AC3E}">
        <p14:creationId xmlns:p14="http://schemas.microsoft.com/office/powerpoint/2010/main" val="443119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DC696031-1902-4EBC-8F19-D0536A4954DC}" type="datetimeFigureOut">
              <a:rPr lang="sl-SI" smtClean="0"/>
              <a:t>30. 03. 2020</a:t>
            </a:fld>
            <a:endParaRPr lang="sl-SI"/>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sl-SI"/>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49049084-5842-4255-B213-3E508C1FD906}" type="slidenum">
              <a:rPr lang="sl-SI" smtClean="0"/>
              <a:t>‹#›</a:t>
            </a:fld>
            <a:endParaRPr lang="sl-SI"/>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890756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ipsa 5">
            <a:extLst>
              <a:ext uri="{FF2B5EF4-FFF2-40B4-BE49-F238E27FC236}">
                <a16:creationId xmlns:a16="http://schemas.microsoft.com/office/drawing/2014/main" id="{4451C5F0-7650-439F-BB33-7836A55F18C3}"/>
              </a:ext>
            </a:extLst>
          </p:cNvPr>
          <p:cNvSpPr/>
          <p:nvPr/>
        </p:nvSpPr>
        <p:spPr>
          <a:xfrm>
            <a:off x="3876580" y="905521"/>
            <a:ext cx="4438835" cy="471404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7" name="PoljeZBesedilom 6">
            <a:extLst>
              <a:ext uri="{FF2B5EF4-FFF2-40B4-BE49-F238E27FC236}">
                <a16:creationId xmlns:a16="http://schemas.microsoft.com/office/drawing/2014/main" id="{D98ACD1F-7326-495B-BAB7-69DD3391D5BF}"/>
              </a:ext>
            </a:extLst>
          </p:cNvPr>
          <p:cNvSpPr txBox="1"/>
          <p:nvPr/>
        </p:nvSpPr>
        <p:spPr>
          <a:xfrm>
            <a:off x="4114795" y="1811848"/>
            <a:ext cx="3962404" cy="2677656"/>
          </a:xfrm>
          <a:prstGeom prst="rect">
            <a:avLst/>
          </a:prstGeom>
          <a:noFill/>
        </p:spPr>
        <p:txBody>
          <a:bodyPr wrap="square" rtlCol="0">
            <a:spAutoFit/>
          </a:bodyPr>
          <a:lstStyle/>
          <a:p>
            <a:pPr algn="ctr"/>
            <a:r>
              <a:rPr lang="sl-SI" sz="2800" b="1" dirty="0">
                <a:solidFill>
                  <a:schemeClr val="accent4">
                    <a:lumMod val="50000"/>
                  </a:schemeClr>
                </a:solidFill>
                <a:latin typeface="Century Gothic" panose="020B0502020202020204" pitchFamily="34" charset="0"/>
              </a:rPr>
              <a:t>5. RAZRED </a:t>
            </a:r>
          </a:p>
          <a:p>
            <a:pPr algn="ctr"/>
            <a:endParaRPr lang="sl-SI" sz="2800" dirty="0">
              <a:solidFill>
                <a:schemeClr val="accent4">
                  <a:lumMod val="50000"/>
                </a:schemeClr>
              </a:solidFill>
              <a:latin typeface="Century Gothic" panose="020B0502020202020204" pitchFamily="34" charset="0"/>
            </a:endParaRPr>
          </a:p>
          <a:p>
            <a:pPr algn="ctr"/>
            <a:r>
              <a:rPr lang="sl-SI" sz="2800" dirty="0">
                <a:solidFill>
                  <a:schemeClr val="accent4">
                    <a:lumMod val="50000"/>
                  </a:schemeClr>
                </a:solidFill>
                <a:latin typeface="Century Gothic" panose="020B0502020202020204" pitchFamily="34" charset="0"/>
              </a:rPr>
              <a:t>Glasbena umetnost</a:t>
            </a:r>
          </a:p>
          <a:p>
            <a:pPr algn="ctr"/>
            <a:br>
              <a:rPr lang="sl-SI" sz="2800" dirty="0">
                <a:latin typeface="Century Gothic" panose="020B0502020202020204" pitchFamily="34" charset="0"/>
              </a:rPr>
            </a:br>
            <a:r>
              <a:rPr lang="sl-SI" sz="2800" dirty="0">
                <a:solidFill>
                  <a:schemeClr val="accent4">
                    <a:lumMod val="75000"/>
                  </a:schemeClr>
                </a:solidFill>
                <a:latin typeface="Century Gothic" panose="020B0502020202020204" pitchFamily="34" charset="0"/>
              </a:rPr>
              <a:t>NAVODILA ZA DELO DOMA</a:t>
            </a:r>
          </a:p>
        </p:txBody>
      </p:sp>
      <p:sp>
        <p:nvSpPr>
          <p:cNvPr id="8" name="PoljeZBesedilom 7">
            <a:extLst>
              <a:ext uri="{FF2B5EF4-FFF2-40B4-BE49-F238E27FC236}">
                <a16:creationId xmlns:a16="http://schemas.microsoft.com/office/drawing/2014/main" id="{FAD0A861-28AB-47B5-87B2-D3E68267834D}"/>
              </a:ext>
            </a:extLst>
          </p:cNvPr>
          <p:cNvSpPr txBox="1"/>
          <p:nvPr/>
        </p:nvSpPr>
        <p:spPr>
          <a:xfrm>
            <a:off x="4551282" y="4685202"/>
            <a:ext cx="3089429" cy="369332"/>
          </a:xfrm>
          <a:prstGeom prst="rect">
            <a:avLst/>
          </a:prstGeom>
          <a:noFill/>
        </p:spPr>
        <p:txBody>
          <a:bodyPr wrap="square" rtlCol="0">
            <a:spAutoFit/>
          </a:bodyPr>
          <a:lstStyle/>
          <a:p>
            <a:pPr algn="ctr"/>
            <a:r>
              <a:rPr lang="sl-SI" b="1" dirty="0">
                <a:latin typeface="Century Gothic" panose="020B0502020202020204" pitchFamily="34" charset="0"/>
              </a:rPr>
              <a:t>30. 3. – 3. 4. </a:t>
            </a:r>
          </a:p>
        </p:txBody>
      </p:sp>
    </p:spTree>
    <p:extLst>
      <p:ext uri="{BB962C8B-B14F-4D97-AF65-F5344CB8AC3E}">
        <p14:creationId xmlns:p14="http://schemas.microsoft.com/office/powerpoint/2010/main" val="2658853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a:extLst>
              <a:ext uri="{FF2B5EF4-FFF2-40B4-BE49-F238E27FC236}">
                <a16:creationId xmlns:a16="http://schemas.microsoft.com/office/drawing/2014/main" id="{A6DB8488-7AB2-4559-9357-799970C18DF0}"/>
              </a:ext>
            </a:extLst>
          </p:cNvPr>
          <p:cNvSpPr txBox="1"/>
          <p:nvPr/>
        </p:nvSpPr>
        <p:spPr>
          <a:xfrm>
            <a:off x="1123950" y="362133"/>
            <a:ext cx="685800" cy="646331"/>
          </a:xfrm>
          <a:prstGeom prst="rect">
            <a:avLst/>
          </a:prstGeom>
          <a:noFill/>
        </p:spPr>
        <p:txBody>
          <a:bodyPr wrap="square" rtlCol="0">
            <a:spAutoFit/>
          </a:bodyPr>
          <a:lstStyle/>
          <a:p>
            <a:r>
              <a:rPr lang="sl-SI" sz="3600" b="1" dirty="0">
                <a:latin typeface="Century Gothic" panose="020B0502020202020204" pitchFamily="34" charset="0"/>
              </a:rPr>
              <a:t>3</a:t>
            </a:r>
            <a:r>
              <a:rPr lang="sl-SI" sz="3600" b="1" dirty="0"/>
              <a:t>.</a:t>
            </a:r>
          </a:p>
        </p:txBody>
      </p:sp>
      <p:pic>
        <p:nvPicPr>
          <p:cNvPr id="6" name="Slika 5">
            <a:extLst>
              <a:ext uri="{FF2B5EF4-FFF2-40B4-BE49-F238E27FC236}">
                <a16:creationId xmlns:a16="http://schemas.microsoft.com/office/drawing/2014/main" id="{759C064F-9EC0-4A87-B448-69119F0361CA}"/>
              </a:ext>
            </a:extLst>
          </p:cNvPr>
          <p:cNvPicPr>
            <a:picLocks noChangeAspect="1"/>
          </p:cNvPicPr>
          <p:nvPr/>
        </p:nvPicPr>
        <p:blipFill>
          <a:blip r:embed="rId2"/>
          <a:stretch>
            <a:fillRect/>
          </a:stretch>
        </p:blipFill>
        <p:spPr>
          <a:xfrm>
            <a:off x="2228850" y="1857876"/>
            <a:ext cx="2752725" cy="3888917"/>
          </a:xfrm>
          <a:prstGeom prst="rect">
            <a:avLst/>
          </a:prstGeom>
        </p:spPr>
      </p:pic>
      <p:sp>
        <p:nvSpPr>
          <p:cNvPr id="7" name="PoljeZBesedilom 6">
            <a:extLst>
              <a:ext uri="{FF2B5EF4-FFF2-40B4-BE49-F238E27FC236}">
                <a16:creationId xmlns:a16="http://schemas.microsoft.com/office/drawing/2014/main" id="{6C83B244-4C12-45C8-845C-7831A5FC219D}"/>
              </a:ext>
            </a:extLst>
          </p:cNvPr>
          <p:cNvSpPr txBox="1"/>
          <p:nvPr/>
        </p:nvSpPr>
        <p:spPr>
          <a:xfrm>
            <a:off x="1809750" y="362133"/>
            <a:ext cx="5695950" cy="1200329"/>
          </a:xfrm>
          <a:prstGeom prst="rect">
            <a:avLst/>
          </a:prstGeom>
          <a:noFill/>
        </p:spPr>
        <p:txBody>
          <a:bodyPr wrap="square" rtlCol="0">
            <a:spAutoFit/>
          </a:bodyPr>
          <a:lstStyle/>
          <a:p>
            <a:r>
              <a:rPr lang="sl-SI" dirty="0">
                <a:latin typeface="Century Gothic" panose="020B0502020202020204" pitchFamily="34" charset="0"/>
              </a:rPr>
              <a:t>Na sliki spodaj je solinarka. Kaj misliš, da je njeno delo? Kje pa sploh dela? Nekaj misli o solinarjih (njihovi opremi in delu) zapiši v zvezek. Pomagaj si z interaktivnim gradivom, s klikom na </a:t>
            </a:r>
          </a:p>
        </p:txBody>
      </p:sp>
      <p:pic>
        <p:nvPicPr>
          <p:cNvPr id="8" name="Slika 7">
            <a:extLst>
              <a:ext uri="{FF2B5EF4-FFF2-40B4-BE49-F238E27FC236}">
                <a16:creationId xmlns:a16="http://schemas.microsoft.com/office/drawing/2014/main" id="{6806E429-3CF7-416D-BA6B-0280B436FB64}"/>
              </a:ext>
            </a:extLst>
          </p:cNvPr>
          <p:cNvPicPr>
            <a:picLocks noChangeAspect="1"/>
          </p:cNvPicPr>
          <p:nvPr/>
        </p:nvPicPr>
        <p:blipFill>
          <a:blip r:embed="rId3"/>
          <a:stretch>
            <a:fillRect/>
          </a:stretch>
        </p:blipFill>
        <p:spPr>
          <a:xfrm>
            <a:off x="5981700" y="1257300"/>
            <a:ext cx="1295400" cy="1333500"/>
          </a:xfrm>
          <a:prstGeom prst="rect">
            <a:avLst/>
          </a:prstGeom>
        </p:spPr>
      </p:pic>
      <p:sp>
        <p:nvSpPr>
          <p:cNvPr id="9" name="PoljeZBesedilom 8">
            <a:extLst>
              <a:ext uri="{FF2B5EF4-FFF2-40B4-BE49-F238E27FC236}">
                <a16:creationId xmlns:a16="http://schemas.microsoft.com/office/drawing/2014/main" id="{FB0AF685-8BE9-4DAC-A697-8DB7F2B8A880}"/>
              </a:ext>
            </a:extLst>
          </p:cNvPr>
          <p:cNvSpPr txBox="1"/>
          <p:nvPr/>
        </p:nvSpPr>
        <p:spPr>
          <a:xfrm>
            <a:off x="6400800" y="3219951"/>
            <a:ext cx="685800" cy="646331"/>
          </a:xfrm>
          <a:prstGeom prst="rect">
            <a:avLst/>
          </a:prstGeom>
          <a:noFill/>
        </p:spPr>
        <p:txBody>
          <a:bodyPr wrap="square" rtlCol="0">
            <a:spAutoFit/>
          </a:bodyPr>
          <a:lstStyle/>
          <a:p>
            <a:r>
              <a:rPr lang="sl-SI" sz="3600" b="1" dirty="0">
                <a:latin typeface="Century Gothic" panose="020B0502020202020204" pitchFamily="34" charset="0"/>
              </a:rPr>
              <a:t>4</a:t>
            </a:r>
            <a:r>
              <a:rPr lang="sl-SI" sz="3600" b="1" dirty="0"/>
              <a:t>.</a:t>
            </a:r>
          </a:p>
        </p:txBody>
      </p:sp>
      <p:sp>
        <p:nvSpPr>
          <p:cNvPr id="10" name="PoljeZBesedilom 9">
            <a:extLst>
              <a:ext uri="{FF2B5EF4-FFF2-40B4-BE49-F238E27FC236}">
                <a16:creationId xmlns:a16="http://schemas.microsoft.com/office/drawing/2014/main" id="{CEE15080-8F13-4478-BD89-AC03878AF2A7}"/>
              </a:ext>
            </a:extLst>
          </p:cNvPr>
          <p:cNvSpPr txBox="1"/>
          <p:nvPr/>
        </p:nvSpPr>
        <p:spPr>
          <a:xfrm>
            <a:off x="5962650" y="4033768"/>
            <a:ext cx="5943600" cy="646331"/>
          </a:xfrm>
          <a:prstGeom prst="rect">
            <a:avLst/>
          </a:prstGeom>
          <a:noFill/>
        </p:spPr>
        <p:txBody>
          <a:bodyPr wrap="square" rtlCol="0">
            <a:spAutoFit/>
          </a:bodyPr>
          <a:lstStyle/>
          <a:p>
            <a:r>
              <a:rPr lang="sl-SI" dirty="0">
                <a:latin typeface="Century Gothic" panose="020B0502020202020204" pitchFamily="34" charset="0"/>
              </a:rPr>
              <a:t>Klikni še                    in si oglej posnetek plesa Solinar </a:t>
            </a:r>
          </a:p>
          <a:p>
            <a:r>
              <a:rPr lang="sl-SI" dirty="0">
                <a:latin typeface="Century Gothic" panose="020B0502020202020204" pitchFamily="34" charset="0"/>
              </a:rPr>
              <a:t>Matija.</a:t>
            </a:r>
          </a:p>
        </p:txBody>
      </p:sp>
      <p:pic>
        <p:nvPicPr>
          <p:cNvPr id="11" name="Slika 10">
            <a:extLst>
              <a:ext uri="{FF2B5EF4-FFF2-40B4-BE49-F238E27FC236}">
                <a16:creationId xmlns:a16="http://schemas.microsoft.com/office/drawing/2014/main" id="{7D914B38-7F32-4A59-8910-C356B77A443E}"/>
              </a:ext>
            </a:extLst>
          </p:cNvPr>
          <p:cNvPicPr>
            <a:picLocks noChangeAspect="1"/>
          </p:cNvPicPr>
          <p:nvPr/>
        </p:nvPicPr>
        <p:blipFill>
          <a:blip r:embed="rId4"/>
          <a:stretch>
            <a:fillRect/>
          </a:stretch>
        </p:blipFill>
        <p:spPr>
          <a:xfrm>
            <a:off x="6938962" y="3272557"/>
            <a:ext cx="1133475" cy="1059553"/>
          </a:xfrm>
          <a:prstGeom prst="rect">
            <a:avLst/>
          </a:prstGeom>
        </p:spPr>
      </p:pic>
    </p:spTree>
    <p:extLst>
      <p:ext uri="{BB962C8B-B14F-4D97-AF65-F5344CB8AC3E}">
        <p14:creationId xmlns:p14="http://schemas.microsoft.com/office/powerpoint/2010/main" val="3531573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jeZBesedilom 6">
            <a:extLst>
              <a:ext uri="{FF2B5EF4-FFF2-40B4-BE49-F238E27FC236}">
                <a16:creationId xmlns:a16="http://schemas.microsoft.com/office/drawing/2014/main" id="{35C5D706-0DA8-420A-8E1A-8B261C30766D}"/>
              </a:ext>
            </a:extLst>
          </p:cNvPr>
          <p:cNvSpPr txBox="1"/>
          <p:nvPr/>
        </p:nvSpPr>
        <p:spPr>
          <a:xfrm>
            <a:off x="495300" y="1400175"/>
            <a:ext cx="4933950" cy="3970318"/>
          </a:xfrm>
          <a:prstGeom prst="rect">
            <a:avLst/>
          </a:prstGeom>
          <a:noFill/>
        </p:spPr>
        <p:txBody>
          <a:bodyPr wrap="square" rtlCol="0">
            <a:spAutoFit/>
          </a:bodyPr>
          <a:lstStyle/>
          <a:p>
            <a:r>
              <a:rPr lang="sl-SI" dirty="0">
                <a:latin typeface="Century Gothic" panose="020B0502020202020204" pitchFamily="34" charset="0"/>
              </a:rPr>
              <a:t>Tako, pa smo končali naše raziskovanje glasbe po Sloveniji. </a:t>
            </a:r>
          </a:p>
          <a:p>
            <a:endParaRPr lang="sl-SI" dirty="0">
              <a:latin typeface="Century Gothic" panose="020B0502020202020204" pitchFamily="34" charset="0"/>
            </a:endParaRPr>
          </a:p>
          <a:p>
            <a:r>
              <a:rPr lang="sl-SI" dirty="0">
                <a:latin typeface="Century Gothic" panose="020B0502020202020204" pitchFamily="34" charset="0"/>
              </a:rPr>
              <a:t>Upam, da ste se kaj novega naučili, predvsem pa, da ste ob novih pesmih uživali!</a:t>
            </a:r>
            <a:endParaRPr lang="sl-SI" dirty="0">
              <a:latin typeface="Century Gothic" panose="020B0502020202020204" pitchFamily="34" charset="0"/>
              <a:sym typeface="Wingdings" panose="05000000000000000000" pitchFamily="2" charset="2"/>
            </a:endParaRPr>
          </a:p>
          <a:p>
            <a:endParaRPr lang="sl-SI" dirty="0">
              <a:latin typeface="Century Gothic" panose="020B0502020202020204" pitchFamily="34" charset="0"/>
              <a:sym typeface="Wingdings" panose="05000000000000000000" pitchFamily="2" charset="2"/>
            </a:endParaRPr>
          </a:p>
          <a:p>
            <a:endParaRPr lang="sl-SI" dirty="0">
              <a:latin typeface="Century Gothic" panose="020B0502020202020204" pitchFamily="34" charset="0"/>
              <a:sym typeface="Wingdings" panose="05000000000000000000" pitchFamily="2" charset="2"/>
            </a:endParaRPr>
          </a:p>
          <a:p>
            <a:r>
              <a:rPr lang="sl-SI" b="1" dirty="0">
                <a:latin typeface="Century Gothic" panose="020B0502020202020204" pitchFamily="34" charset="0"/>
                <a:sym typeface="Wingdings" panose="05000000000000000000" pitchFamily="2" charset="2"/>
              </a:rPr>
              <a:t>UPAM, DA SE KMALU VIDIMO!</a:t>
            </a:r>
          </a:p>
          <a:p>
            <a:endParaRPr lang="sl-SI" dirty="0">
              <a:latin typeface="Century Gothic" panose="020B0502020202020204" pitchFamily="34" charset="0"/>
              <a:sym typeface="Wingdings" panose="05000000000000000000" pitchFamily="2" charset="2"/>
            </a:endParaRPr>
          </a:p>
          <a:p>
            <a:endParaRPr lang="sl-SI" dirty="0">
              <a:latin typeface="Century Gothic" panose="020B0502020202020204" pitchFamily="34" charset="0"/>
              <a:sym typeface="Wingdings" panose="05000000000000000000" pitchFamily="2" charset="2"/>
            </a:endParaRPr>
          </a:p>
          <a:p>
            <a:endParaRPr lang="sl-SI" dirty="0">
              <a:latin typeface="Century Gothic" panose="020B0502020202020204" pitchFamily="34" charset="0"/>
              <a:sym typeface="Wingdings" panose="05000000000000000000" pitchFamily="2" charset="2"/>
            </a:endParaRPr>
          </a:p>
          <a:p>
            <a:endParaRPr lang="sl-SI" dirty="0">
              <a:latin typeface="Century Gothic" panose="020B0502020202020204" pitchFamily="34" charset="0"/>
              <a:sym typeface="Wingdings" panose="05000000000000000000" pitchFamily="2" charset="2"/>
            </a:endParaRPr>
          </a:p>
          <a:p>
            <a:pPr algn="r"/>
            <a:r>
              <a:rPr lang="sl-SI" dirty="0">
                <a:latin typeface="Century Gothic" panose="020B0502020202020204" pitchFamily="34" charset="0"/>
                <a:sym typeface="Wingdings" panose="05000000000000000000" pitchFamily="2" charset="2"/>
              </a:rPr>
              <a:t>Vaša učiteljica glasbe – Ana.</a:t>
            </a:r>
          </a:p>
        </p:txBody>
      </p:sp>
      <p:pic>
        <p:nvPicPr>
          <p:cNvPr id="3074" name="Picture 2" descr="Thumbs Up Smiley Face Emoji - Free vector graphic on Pixabay">
            <a:extLst>
              <a:ext uri="{FF2B5EF4-FFF2-40B4-BE49-F238E27FC236}">
                <a16:creationId xmlns:a16="http://schemas.microsoft.com/office/drawing/2014/main" id="{87E7CB08-E336-4751-AF57-D9398B4E2C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0801" y="1921610"/>
            <a:ext cx="4313247" cy="301478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our Leaf Clip Art - 4 Leaf Clovers Clipart, HD Png Download - kindpng">
            <a:extLst>
              <a:ext uri="{FF2B5EF4-FFF2-40B4-BE49-F238E27FC236}">
                <a16:creationId xmlns:a16="http://schemas.microsoft.com/office/drawing/2014/main" id="{DE3576D9-AAD2-438E-8CB9-FC23A46C6FF9}"/>
              </a:ext>
            </a:extLst>
          </p:cNvPr>
          <p:cNvPicPr>
            <a:picLocks noChangeAspect="1" noChangeArrowheads="1"/>
          </p:cNvPicPr>
          <p:nvPr/>
        </p:nvPicPr>
        <p:blipFill rotWithShape="1">
          <a:blip r:embed="rId3">
            <a:clrChange>
              <a:clrFrom>
                <a:srgbClr val="F7F7F7"/>
              </a:clrFrom>
              <a:clrTo>
                <a:srgbClr val="F7F7F7">
                  <a:alpha val="0"/>
                </a:srgbClr>
              </a:clrTo>
            </a:clrChange>
            <a:extLst>
              <a:ext uri="{28A0092B-C50C-407E-A947-70E740481C1C}">
                <a14:useLocalDpi xmlns:a14="http://schemas.microsoft.com/office/drawing/2010/main" val="0"/>
              </a:ext>
            </a:extLst>
          </a:blip>
          <a:srcRect r="72835"/>
          <a:stretch/>
        </p:blipFill>
        <p:spPr bwMode="auto">
          <a:xfrm>
            <a:off x="4943475" y="4816236"/>
            <a:ext cx="1314450" cy="2041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566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a:extLst>
              <a:ext uri="{FF2B5EF4-FFF2-40B4-BE49-F238E27FC236}">
                <a16:creationId xmlns:a16="http://schemas.microsoft.com/office/drawing/2014/main" id="{04A3AEBA-5B10-4F78-BC40-733D3D1B9255}"/>
              </a:ext>
            </a:extLst>
          </p:cNvPr>
          <p:cNvSpPr txBox="1"/>
          <p:nvPr/>
        </p:nvSpPr>
        <p:spPr>
          <a:xfrm>
            <a:off x="1323975" y="466725"/>
            <a:ext cx="10306050" cy="5144037"/>
          </a:xfrm>
          <a:prstGeom prst="rect">
            <a:avLst/>
          </a:prstGeom>
          <a:noFill/>
        </p:spPr>
        <p:txBody>
          <a:bodyPr wrap="square" rtlCol="0">
            <a:spAutoFit/>
          </a:bodyPr>
          <a:lstStyle/>
          <a:p>
            <a:pPr algn="ctr"/>
            <a:r>
              <a:rPr lang="sl-SI" sz="3200" b="1" dirty="0">
                <a:solidFill>
                  <a:srgbClr val="FF0000"/>
                </a:solidFill>
                <a:effectLst>
                  <a:outerShdw blurRad="38100" dist="38100" dir="2700000" algn="tl">
                    <a:srgbClr val="000000">
                      <a:alpha val="43137"/>
                    </a:srgbClr>
                  </a:outerShdw>
                </a:effectLst>
                <a:latin typeface="Century Gothic" panose="020B0502020202020204" pitchFamily="34" charset="0"/>
              </a:rPr>
              <a:t>DRAGI UČENCI 5.A IN 5.B </a:t>
            </a:r>
            <a:endParaRPr lang="sl-SI" sz="3200" b="1" dirty="0">
              <a:solidFill>
                <a:srgbClr val="FF0000"/>
              </a:solidFill>
              <a:effectLst>
                <a:outerShdw blurRad="38100" dist="38100" dir="2700000" algn="tl">
                  <a:srgbClr val="000000">
                    <a:alpha val="43137"/>
                  </a:srgbClr>
                </a:outerShdw>
              </a:effectLst>
              <a:latin typeface="Century Gothic" panose="020B0502020202020204" pitchFamily="34" charset="0"/>
              <a:sym typeface="Wingdings" panose="05000000000000000000" pitchFamily="2" charset="2"/>
            </a:endParaRPr>
          </a:p>
          <a:p>
            <a:endParaRPr lang="sl-SI" sz="3200" b="1" dirty="0">
              <a:solidFill>
                <a:srgbClr val="FF0000"/>
              </a:solidFill>
              <a:effectLst>
                <a:outerShdw blurRad="38100" dist="38100" dir="2700000" algn="tl">
                  <a:srgbClr val="000000">
                    <a:alpha val="43137"/>
                  </a:srgbClr>
                </a:outerShdw>
              </a:effectLst>
              <a:latin typeface="Century Gothic" panose="020B0502020202020204" pitchFamily="34" charset="0"/>
              <a:sym typeface="Wingdings" panose="05000000000000000000" pitchFamily="2" charset="2"/>
            </a:endParaRPr>
          </a:p>
          <a:p>
            <a:endParaRPr lang="sl-SI" dirty="0">
              <a:latin typeface="Century Gothic" panose="020B0502020202020204" pitchFamily="34" charset="0"/>
              <a:sym typeface="Wingdings" panose="05000000000000000000" pitchFamily="2" charset="2"/>
            </a:endParaRPr>
          </a:p>
          <a:p>
            <a:r>
              <a:rPr lang="sl-SI" dirty="0">
                <a:latin typeface="Century Gothic" panose="020B0502020202020204" pitchFamily="34" charset="0"/>
                <a:sym typeface="Wingdings" panose="05000000000000000000" pitchFamily="2" charset="2"/>
              </a:rPr>
              <a:t>Vstopamo v tretji teden šolanja doma. Verjamem, da je naporno in težko. Tako jaz, kakor vsi drugi učitelji se trudimo, da vam vsebino predstavimo kar se da enostavno.</a:t>
            </a:r>
          </a:p>
          <a:p>
            <a:endParaRPr lang="sl-SI" dirty="0">
              <a:latin typeface="Century Gothic" panose="020B0502020202020204" pitchFamily="34" charset="0"/>
              <a:sym typeface="Wingdings" panose="05000000000000000000" pitchFamily="2" charset="2"/>
            </a:endParaRPr>
          </a:p>
          <a:p>
            <a:r>
              <a:rPr lang="sl-SI" dirty="0">
                <a:latin typeface="Century Gothic" panose="020B0502020202020204" pitchFamily="34" charset="0"/>
                <a:sym typeface="Wingdings" panose="05000000000000000000" pitchFamily="2" charset="2"/>
              </a:rPr>
              <a:t>Ta teden bi na urniku imeli 2 uri GUM.</a:t>
            </a:r>
          </a:p>
          <a:p>
            <a:endParaRPr lang="sl-SI" dirty="0">
              <a:latin typeface="Century Gothic" panose="020B0502020202020204" pitchFamily="34" charset="0"/>
              <a:sym typeface="Wingdings" panose="05000000000000000000" pitchFamily="2" charset="2"/>
            </a:endParaRPr>
          </a:p>
          <a:p>
            <a:r>
              <a:rPr lang="sl-SI" dirty="0">
                <a:latin typeface="Century Gothic" panose="020B0502020202020204" pitchFamily="34" charset="0"/>
                <a:sym typeface="Wingdings" panose="05000000000000000000" pitchFamily="2" charset="2"/>
              </a:rPr>
              <a:t>V nadaljevanju vam pošiljam navodila za ti dve uri, ki pa si jih prilagodite po svoje. Lahko jih „raztegnete“ čez cel teden in prepevate vsak dan, lahko pa se držite okvirjev šole. </a:t>
            </a:r>
          </a:p>
          <a:p>
            <a:r>
              <a:rPr lang="sl-SI" dirty="0">
                <a:latin typeface="Century Gothic" panose="020B0502020202020204" pitchFamily="34" charset="0"/>
                <a:sym typeface="Wingdings" panose="05000000000000000000" pitchFamily="2" charset="2"/>
              </a:rPr>
              <a:t>Vem, da radi pojete in si s tem krajšate čas. Z glasbo se srečujete vsak dan – preko tv ekranov, po radiu, ko ste na računalniku. Glasba nas obdaja!</a:t>
            </a:r>
          </a:p>
          <a:p>
            <a:endParaRPr lang="sl-SI" dirty="0">
              <a:latin typeface="Century Gothic" panose="020B0502020202020204" pitchFamily="34" charset="0"/>
              <a:sym typeface="Wingdings" panose="05000000000000000000" pitchFamily="2" charset="2"/>
            </a:endParaRPr>
          </a:p>
          <a:p>
            <a:pPr marL="342900" indent="-342900">
              <a:lnSpc>
                <a:spcPct val="200000"/>
              </a:lnSpc>
              <a:buAutoNum type="arabicPeriod"/>
            </a:pPr>
            <a:r>
              <a:rPr lang="sl-SI" b="1" dirty="0">
                <a:solidFill>
                  <a:srgbClr val="FF0000"/>
                </a:solidFill>
                <a:latin typeface="Century Gothic" panose="020B0502020202020204" pitchFamily="34" charset="0"/>
                <a:sym typeface="Wingdings" panose="05000000000000000000" pitchFamily="2" charset="2"/>
              </a:rPr>
              <a:t>URA: PO MORJU DIŠI</a:t>
            </a:r>
          </a:p>
          <a:p>
            <a:pPr marL="342900" indent="-342900">
              <a:lnSpc>
                <a:spcPct val="200000"/>
              </a:lnSpc>
              <a:buAutoNum type="arabicPeriod"/>
            </a:pPr>
            <a:r>
              <a:rPr lang="sl-SI" b="1" dirty="0">
                <a:solidFill>
                  <a:srgbClr val="FF0000"/>
                </a:solidFill>
                <a:latin typeface="Century Gothic" panose="020B0502020202020204" pitchFamily="34" charset="0"/>
                <a:sym typeface="Wingdings" panose="05000000000000000000" pitchFamily="2" charset="2"/>
              </a:rPr>
              <a:t>URA: SOLINAR MATIJA </a:t>
            </a:r>
            <a:endParaRPr lang="sl-SI" b="1" dirty="0">
              <a:solidFill>
                <a:srgbClr val="FF0000"/>
              </a:solidFill>
              <a:latin typeface="Century Gothic" panose="020B0502020202020204" pitchFamily="34" charset="0"/>
            </a:endParaRPr>
          </a:p>
        </p:txBody>
      </p:sp>
      <p:pic>
        <p:nvPicPr>
          <p:cNvPr id="3" name="Grafika 2" descr="Nasmejan smeško brez polnila">
            <a:extLst>
              <a:ext uri="{FF2B5EF4-FFF2-40B4-BE49-F238E27FC236}">
                <a16:creationId xmlns:a16="http://schemas.microsoft.com/office/drawing/2014/main" id="{C17C829F-6499-4757-87AF-FF23B97FE33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83336" y="332838"/>
            <a:ext cx="914400" cy="914400"/>
          </a:xfrm>
          <a:prstGeom prst="rect">
            <a:avLst/>
          </a:prstGeom>
        </p:spPr>
      </p:pic>
    </p:spTree>
    <p:extLst>
      <p:ext uri="{BB962C8B-B14F-4D97-AF65-F5344CB8AC3E}">
        <p14:creationId xmlns:p14="http://schemas.microsoft.com/office/powerpoint/2010/main" val="3038068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CF1DB9D2-02CB-4882-B4F9-26C30B38342B}"/>
              </a:ext>
            </a:extLst>
          </p:cNvPr>
          <p:cNvPicPr>
            <a:picLocks noChangeAspect="1"/>
          </p:cNvPicPr>
          <p:nvPr/>
        </p:nvPicPr>
        <p:blipFill>
          <a:blip r:embed="rId2"/>
          <a:stretch>
            <a:fillRect/>
          </a:stretch>
        </p:blipFill>
        <p:spPr>
          <a:xfrm>
            <a:off x="1581549" y="4338545"/>
            <a:ext cx="3450610" cy="2321973"/>
          </a:xfrm>
          <a:prstGeom prst="rect">
            <a:avLst/>
          </a:prstGeom>
        </p:spPr>
      </p:pic>
      <p:sp>
        <p:nvSpPr>
          <p:cNvPr id="6" name="AutoShape 2" descr="Delitev Slovenije - pokrajine">
            <a:extLst>
              <a:ext uri="{FF2B5EF4-FFF2-40B4-BE49-F238E27FC236}">
                <a16:creationId xmlns:a16="http://schemas.microsoft.com/office/drawing/2014/main" id="{2776B75C-5D9B-4026-B6DA-532303FEDBE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1028" name="Picture 4" descr="Delitev Slovenije - pokrajine">
            <a:extLst>
              <a:ext uri="{FF2B5EF4-FFF2-40B4-BE49-F238E27FC236}">
                <a16:creationId xmlns:a16="http://schemas.microsoft.com/office/drawing/2014/main" id="{45067EE6-D43B-4157-A1E8-F67CF9E851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3050" y="1086113"/>
            <a:ext cx="4878648" cy="3252432"/>
          </a:xfrm>
          <a:prstGeom prst="rect">
            <a:avLst/>
          </a:prstGeom>
          <a:noFill/>
          <a:extLst>
            <a:ext uri="{909E8E84-426E-40DD-AFC4-6F175D3DCCD1}">
              <a14:hiddenFill xmlns:a14="http://schemas.microsoft.com/office/drawing/2010/main">
                <a:solidFill>
                  <a:srgbClr val="FFFFFF"/>
                </a:solidFill>
              </a14:hiddenFill>
            </a:ext>
          </a:extLst>
        </p:spPr>
      </p:pic>
      <p:sp>
        <p:nvSpPr>
          <p:cNvPr id="7" name="Pravokotnik 6">
            <a:extLst>
              <a:ext uri="{FF2B5EF4-FFF2-40B4-BE49-F238E27FC236}">
                <a16:creationId xmlns:a16="http://schemas.microsoft.com/office/drawing/2014/main" id="{BB759341-697D-4952-8BC5-EF10B56EB135}"/>
              </a:ext>
            </a:extLst>
          </p:cNvPr>
          <p:cNvSpPr/>
          <p:nvPr/>
        </p:nvSpPr>
        <p:spPr>
          <a:xfrm>
            <a:off x="914400" y="543755"/>
            <a:ext cx="3329126" cy="354219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l-SI" dirty="0"/>
              <a:t>Na desni strani je Slovenija razdeljena na 5 različnih pokrajin. </a:t>
            </a:r>
          </a:p>
          <a:p>
            <a:pPr algn="ctr"/>
            <a:r>
              <a:rPr lang="sl-SI" dirty="0"/>
              <a:t>Glasbo smo že raziskali v 4, to so:</a:t>
            </a:r>
          </a:p>
          <a:p>
            <a:pPr marL="285750" indent="-285750" algn="ctr">
              <a:buFontTx/>
              <a:buChar char="-"/>
            </a:pPr>
            <a:r>
              <a:rPr lang="sl-SI" dirty="0"/>
              <a:t>Alpske pokrajine</a:t>
            </a:r>
          </a:p>
          <a:p>
            <a:pPr marL="285750" indent="-285750" algn="ctr">
              <a:buFontTx/>
              <a:buChar char="-"/>
            </a:pPr>
            <a:r>
              <a:rPr lang="sl-SI" dirty="0"/>
              <a:t>Predalpske pokrajine</a:t>
            </a:r>
          </a:p>
          <a:p>
            <a:pPr marL="285750" indent="-285750" algn="ctr">
              <a:buFontTx/>
              <a:buChar char="-"/>
            </a:pPr>
            <a:r>
              <a:rPr lang="sl-SI" dirty="0" err="1"/>
              <a:t>Dinarskokraške</a:t>
            </a:r>
            <a:r>
              <a:rPr lang="sl-SI" dirty="0"/>
              <a:t> pokrajine</a:t>
            </a:r>
          </a:p>
          <a:p>
            <a:pPr marL="285750" indent="-285750" algn="ctr">
              <a:buFontTx/>
              <a:buChar char="-"/>
            </a:pPr>
            <a:r>
              <a:rPr lang="sl-SI" dirty="0" err="1"/>
              <a:t>Obpanonske</a:t>
            </a:r>
            <a:r>
              <a:rPr lang="sl-SI" dirty="0"/>
              <a:t> pokrajine</a:t>
            </a:r>
          </a:p>
          <a:p>
            <a:pPr algn="ctr"/>
            <a:endParaRPr lang="sl-SI" dirty="0"/>
          </a:p>
          <a:p>
            <a:pPr algn="ctr"/>
            <a:r>
              <a:rPr lang="sl-SI" dirty="0"/>
              <a:t>Ostale pa so nam še pokrajine v katerih DIŠI PO MORJU, to so</a:t>
            </a:r>
          </a:p>
          <a:p>
            <a:pPr algn="ctr"/>
            <a:r>
              <a:rPr lang="sl-SI" u="sng" dirty="0">
                <a:effectLst>
                  <a:outerShdw blurRad="38100" dist="38100" dir="2700000" algn="tl">
                    <a:srgbClr val="000000">
                      <a:alpha val="43137"/>
                    </a:srgbClr>
                  </a:outerShdw>
                </a:effectLst>
              </a:rPr>
              <a:t>OBSREDOZEMSKE POKRAJINE.</a:t>
            </a:r>
          </a:p>
          <a:p>
            <a:pPr marL="285750" indent="-285750" algn="ctr">
              <a:buFontTx/>
              <a:buChar char="-"/>
            </a:pPr>
            <a:endParaRPr lang="sl-SI" dirty="0"/>
          </a:p>
        </p:txBody>
      </p:sp>
      <p:cxnSp>
        <p:nvCxnSpPr>
          <p:cNvPr id="9" name="Raven puščični povezovalnik 8">
            <a:extLst>
              <a:ext uri="{FF2B5EF4-FFF2-40B4-BE49-F238E27FC236}">
                <a16:creationId xmlns:a16="http://schemas.microsoft.com/office/drawing/2014/main" id="{BCDCFCA8-C400-4702-8E0C-4065DA3FF0AB}"/>
              </a:ext>
            </a:extLst>
          </p:cNvPr>
          <p:cNvCxnSpPr/>
          <p:nvPr/>
        </p:nvCxnSpPr>
        <p:spPr>
          <a:xfrm flipV="1">
            <a:off x="4150310" y="3400425"/>
            <a:ext cx="1852474" cy="25819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Puščica: črtice desno 9">
            <a:extLst>
              <a:ext uri="{FF2B5EF4-FFF2-40B4-BE49-F238E27FC236}">
                <a16:creationId xmlns:a16="http://schemas.microsoft.com/office/drawing/2014/main" id="{BCEAC949-877D-4ED9-ACA5-ACA23085B4A3}"/>
              </a:ext>
            </a:extLst>
          </p:cNvPr>
          <p:cNvSpPr/>
          <p:nvPr/>
        </p:nvSpPr>
        <p:spPr>
          <a:xfrm>
            <a:off x="5169763" y="5113538"/>
            <a:ext cx="1666043" cy="771989"/>
          </a:xfrm>
          <a:prstGeom prst="strip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1" name="PoljeZBesedilom 10">
            <a:extLst>
              <a:ext uri="{FF2B5EF4-FFF2-40B4-BE49-F238E27FC236}">
                <a16:creationId xmlns:a16="http://schemas.microsoft.com/office/drawing/2014/main" id="{CA3FB859-2427-43BC-B10C-F757AF89E3B0}"/>
              </a:ext>
            </a:extLst>
          </p:cNvPr>
          <p:cNvSpPr txBox="1"/>
          <p:nvPr/>
        </p:nvSpPr>
        <p:spPr>
          <a:xfrm>
            <a:off x="7111014" y="5113538"/>
            <a:ext cx="2725444" cy="646331"/>
          </a:xfrm>
          <a:prstGeom prst="rect">
            <a:avLst/>
          </a:prstGeom>
          <a:noFill/>
        </p:spPr>
        <p:txBody>
          <a:bodyPr wrap="square" rtlCol="0">
            <a:spAutoFit/>
          </a:bodyPr>
          <a:lstStyle/>
          <a:p>
            <a:r>
              <a:rPr lang="sl-SI" dirty="0"/>
              <a:t>Mogoče veš, katero mesto je prikazano na sliki? </a:t>
            </a:r>
          </a:p>
        </p:txBody>
      </p:sp>
      <p:sp>
        <p:nvSpPr>
          <p:cNvPr id="13" name="Zvezda: 10 krakov 12">
            <a:extLst>
              <a:ext uri="{FF2B5EF4-FFF2-40B4-BE49-F238E27FC236}">
                <a16:creationId xmlns:a16="http://schemas.microsoft.com/office/drawing/2014/main" id="{E21C69B5-C8B4-478E-8DA2-8454EF87D15A}"/>
              </a:ext>
            </a:extLst>
          </p:cNvPr>
          <p:cNvSpPr/>
          <p:nvPr/>
        </p:nvSpPr>
        <p:spPr>
          <a:xfrm>
            <a:off x="5419726" y="47888"/>
            <a:ext cx="1852474" cy="1771095"/>
          </a:xfrm>
          <a:prstGeom prst="star1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800" b="1" dirty="0">
                <a:latin typeface="Century Gothic" panose="020B0502020202020204" pitchFamily="34" charset="0"/>
              </a:rPr>
              <a:t>1. URA</a:t>
            </a:r>
          </a:p>
        </p:txBody>
      </p:sp>
    </p:spTree>
    <p:extLst>
      <p:ext uri="{BB962C8B-B14F-4D97-AF65-F5344CB8AC3E}">
        <p14:creationId xmlns:p14="http://schemas.microsoft.com/office/powerpoint/2010/main" val="877001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a:extLst>
              <a:ext uri="{FF2B5EF4-FFF2-40B4-BE49-F238E27FC236}">
                <a16:creationId xmlns:a16="http://schemas.microsoft.com/office/drawing/2014/main" id="{7CC05F73-0163-4BCD-8A40-4B988CEF2834}"/>
              </a:ext>
            </a:extLst>
          </p:cNvPr>
          <p:cNvSpPr txBox="1"/>
          <p:nvPr/>
        </p:nvSpPr>
        <p:spPr>
          <a:xfrm>
            <a:off x="1402671" y="372861"/>
            <a:ext cx="5062297" cy="2215991"/>
          </a:xfrm>
          <a:prstGeom prst="rect">
            <a:avLst/>
          </a:prstGeom>
          <a:noFill/>
        </p:spPr>
        <p:txBody>
          <a:bodyPr wrap="square" rtlCol="0">
            <a:spAutoFit/>
          </a:bodyPr>
          <a:lstStyle/>
          <a:p>
            <a:r>
              <a:rPr lang="sl-SI" dirty="0">
                <a:latin typeface="Century Gothic" panose="020B0502020202020204" pitchFamily="34" charset="0"/>
              </a:rPr>
              <a:t>Hitro, hitro!</a:t>
            </a:r>
          </a:p>
          <a:p>
            <a:r>
              <a:rPr lang="sl-SI" dirty="0">
                <a:latin typeface="Century Gothic" panose="020B0502020202020204" pitchFamily="34" charset="0"/>
              </a:rPr>
              <a:t>V zvezek napiši naslov: </a:t>
            </a:r>
            <a:r>
              <a:rPr lang="sl-SI" sz="2400" b="1" dirty="0">
                <a:solidFill>
                  <a:srgbClr val="FF0000"/>
                </a:solidFill>
                <a:latin typeface="Century Gothic" panose="020B0502020202020204" pitchFamily="34" charset="0"/>
              </a:rPr>
              <a:t>OBSREDOZEMSKE POKRAJINE</a:t>
            </a:r>
          </a:p>
          <a:p>
            <a:endParaRPr lang="sl-SI" sz="2400" b="1" dirty="0">
              <a:solidFill>
                <a:srgbClr val="FF0000"/>
              </a:solidFill>
              <a:latin typeface="Century Gothic" panose="020B0502020202020204" pitchFamily="34" charset="0"/>
            </a:endParaRPr>
          </a:p>
          <a:p>
            <a:r>
              <a:rPr lang="sl-SI" dirty="0">
                <a:latin typeface="Century Gothic" panose="020B0502020202020204" pitchFamily="34" charset="0"/>
              </a:rPr>
              <a:t>Iz delovnega zvezka izpiši 3 pesmi, ki sodijo v zgoraj omenjene pokrajine</a:t>
            </a:r>
          </a:p>
          <a:p>
            <a:r>
              <a:rPr lang="sl-SI" b="1" dirty="0">
                <a:solidFill>
                  <a:srgbClr val="FF0000"/>
                </a:solidFill>
                <a:latin typeface="Century Gothic" panose="020B0502020202020204" pitchFamily="34" charset="0"/>
              </a:rPr>
              <a:t>Naslov pesmi (avtor glasbe in besedila)</a:t>
            </a:r>
            <a:endParaRPr lang="sl-SI" b="1" dirty="0">
              <a:latin typeface="Century Gothic" panose="020B0502020202020204" pitchFamily="34" charset="0"/>
            </a:endParaRPr>
          </a:p>
        </p:txBody>
      </p:sp>
      <p:pic>
        <p:nvPicPr>
          <p:cNvPr id="6" name="Slika 5">
            <a:extLst>
              <a:ext uri="{FF2B5EF4-FFF2-40B4-BE49-F238E27FC236}">
                <a16:creationId xmlns:a16="http://schemas.microsoft.com/office/drawing/2014/main" id="{9A52B8FA-A6B9-47F5-BD1F-4DCE3BE86A13}"/>
              </a:ext>
            </a:extLst>
          </p:cNvPr>
          <p:cNvPicPr>
            <a:picLocks noChangeAspect="1"/>
          </p:cNvPicPr>
          <p:nvPr/>
        </p:nvPicPr>
        <p:blipFill>
          <a:blip r:embed="rId2"/>
          <a:stretch>
            <a:fillRect/>
          </a:stretch>
        </p:blipFill>
        <p:spPr>
          <a:xfrm>
            <a:off x="7084661" y="0"/>
            <a:ext cx="4888700" cy="6858000"/>
          </a:xfrm>
          <a:prstGeom prst="rect">
            <a:avLst/>
          </a:prstGeom>
        </p:spPr>
      </p:pic>
      <p:sp>
        <p:nvSpPr>
          <p:cNvPr id="7" name="PoljeZBesedilom 6">
            <a:extLst>
              <a:ext uri="{FF2B5EF4-FFF2-40B4-BE49-F238E27FC236}">
                <a16:creationId xmlns:a16="http://schemas.microsoft.com/office/drawing/2014/main" id="{6F20EF72-999A-407A-B3A5-0529E33181CF}"/>
              </a:ext>
            </a:extLst>
          </p:cNvPr>
          <p:cNvSpPr txBox="1"/>
          <p:nvPr/>
        </p:nvSpPr>
        <p:spPr>
          <a:xfrm>
            <a:off x="922678" y="1003802"/>
            <a:ext cx="685800" cy="646331"/>
          </a:xfrm>
          <a:prstGeom prst="rect">
            <a:avLst/>
          </a:prstGeom>
          <a:noFill/>
        </p:spPr>
        <p:txBody>
          <a:bodyPr wrap="square" rtlCol="0">
            <a:spAutoFit/>
          </a:bodyPr>
          <a:lstStyle/>
          <a:p>
            <a:r>
              <a:rPr lang="sl-SI" sz="3600" b="1" dirty="0">
                <a:latin typeface="Century Gothic" panose="020B0502020202020204" pitchFamily="34" charset="0"/>
              </a:rPr>
              <a:t>1</a:t>
            </a:r>
            <a:r>
              <a:rPr lang="sl-SI" sz="3600" b="1" dirty="0"/>
              <a:t>.</a:t>
            </a:r>
          </a:p>
        </p:txBody>
      </p:sp>
      <p:sp>
        <p:nvSpPr>
          <p:cNvPr id="9" name="PoljeZBesedilom 8">
            <a:extLst>
              <a:ext uri="{FF2B5EF4-FFF2-40B4-BE49-F238E27FC236}">
                <a16:creationId xmlns:a16="http://schemas.microsoft.com/office/drawing/2014/main" id="{84B356D8-8AAD-43B9-BC73-2FBFE88F4A8B}"/>
              </a:ext>
            </a:extLst>
          </p:cNvPr>
          <p:cNvSpPr txBox="1"/>
          <p:nvPr/>
        </p:nvSpPr>
        <p:spPr>
          <a:xfrm>
            <a:off x="922678" y="3721602"/>
            <a:ext cx="685800" cy="646331"/>
          </a:xfrm>
          <a:prstGeom prst="rect">
            <a:avLst/>
          </a:prstGeom>
          <a:noFill/>
        </p:spPr>
        <p:txBody>
          <a:bodyPr wrap="square" rtlCol="0">
            <a:spAutoFit/>
          </a:bodyPr>
          <a:lstStyle/>
          <a:p>
            <a:r>
              <a:rPr lang="sl-SI" sz="3600" b="1" dirty="0">
                <a:latin typeface="Century Gothic" panose="020B0502020202020204" pitchFamily="34" charset="0"/>
              </a:rPr>
              <a:t>2</a:t>
            </a:r>
            <a:r>
              <a:rPr lang="sl-SI" sz="3600" b="1" dirty="0"/>
              <a:t>.</a:t>
            </a:r>
          </a:p>
        </p:txBody>
      </p:sp>
      <p:sp>
        <p:nvSpPr>
          <p:cNvPr id="10" name="PoljeZBesedilom 9">
            <a:extLst>
              <a:ext uri="{FF2B5EF4-FFF2-40B4-BE49-F238E27FC236}">
                <a16:creationId xmlns:a16="http://schemas.microsoft.com/office/drawing/2014/main" id="{A7B6DFB9-854A-44F6-BBDB-F03127382A28}"/>
              </a:ext>
            </a:extLst>
          </p:cNvPr>
          <p:cNvSpPr txBox="1"/>
          <p:nvPr/>
        </p:nvSpPr>
        <p:spPr>
          <a:xfrm>
            <a:off x="1505574" y="3728295"/>
            <a:ext cx="4856490" cy="646331"/>
          </a:xfrm>
          <a:prstGeom prst="rect">
            <a:avLst/>
          </a:prstGeom>
          <a:noFill/>
        </p:spPr>
        <p:txBody>
          <a:bodyPr wrap="square" rtlCol="0">
            <a:spAutoFit/>
          </a:bodyPr>
          <a:lstStyle/>
          <a:p>
            <a:r>
              <a:rPr lang="sl-SI" dirty="0">
                <a:latin typeface="Century Gothic" panose="020B0502020202020204" pitchFamily="34" charset="0"/>
              </a:rPr>
              <a:t>Odpri delovni zvezek na strani 53. Oglej si notni zapis pesmi Ladja plove. </a:t>
            </a:r>
          </a:p>
        </p:txBody>
      </p:sp>
      <p:cxnSp>
        <p:nvCxnSpPr>
          <p:cNvPr id="12" name="Raven puščični povezovalnik 11">
            <a:extLst>
              <a:ext uri="{FF2B5EF4-FFF2-40B4-BE49-F238E27FC236}">
                <a16:creationId xmlns:a16="http://schemas.microsoft.com/office/drawing/2014/main" id="{96D3D002-9A6B-4B37-95ED-CC2C82BD0346}"/>
              </a:ext>
            </a:extLst>
          </p:cNvPr>
          <p:cNvCxnSpPr/>
          <p:nvPr/>
        </p:nvCxnSpPr>
        <p:spPr>
          <a:xfrm flipV="1">
            <a:off x="6184900" y="2400300"/>
            <a:ext cx="1422400" cy="14859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PoljeZBesedilom 12">
            <a:extLst>
              <a:ext uri="{FF2B5EF4-FFF2-40B4-BE49-F238E27FC236}">
                <a16:creationId xmlns:a16="http://schemas.microsoft.com/office/drawing/2014/main" id="{6C380DA5-AA83-4CD7-AE2E-9902A078E94D}"/>
              </a:ext>
            </a:extLst>
          </p:cNvPr>
          <p:cNvSpPr txBox="1"/>
          <p:nvPr/>
        </p:nvSpPr>
        <p:spPr>
          <a:xfrm>
            <a:off x="922678" y="5025643"/>
            <a:ext cx="685800" cy="646331"/>
          </a:xfrm>
          <a:prstGeom prst="rect">
            <a:avLst/>
          </a:prstGeom>
          <a:noFill/>
        </p:spPr>
        <p:txBody>
          <a:bodyPr wrap="square" rtlCol="0">
            <a:spAutoFit/>
          </a:bodyPr>
          <a:lstStyle/>
          <a:p>
            <a:r>
              <a:rPr lang="sl-SI" sz="3600" b="1" dirty="0">
                <a:latin typeface="Century Gothic" panose="020B0502020202020204" pitchFamily="34" charset="0"/>
              </a:rPr>
              <a:t>3</a:t>
            </a:r>
            <a:r>
              <a:rPr lang="sl-SI" sz="3600" b="1" dirty="0"/>
              <a:t>.</a:t>
            </a:r>
          </a:p>
        </p:txBody>
      </p:sp>
      <p:sp>
        <p:nvSpPr>
          <p:cNvPr id="14" name="PoljeZBesedilom 13">
            <a:extLst>
              <a:ext uri="{FF2B5EF4-FFF2-40B4-BE49-F238E27FC236}">
                <a16:creationId xmlns:a16="http://schemas.microsoft.com/office/drawing/2014/main" id="{F43C543D-85C3-4765-8781-9AD7B0D21ABB}"/>
              </a:ext>
            </a:extLst>
          </p:cNvPr>
          <p:cNvSpPr txBox="1"/>
          <p:nvPr/>
        </p:nvSpPr>
        <p:spPr>
          <a:xfrm>
            <a:off x="1402670" y="5018951"/>
            <a:ext cx="3423330" cy="646331"/>
          </a:xfrm>
          <a:prstGeom prst="rect">
            <a:avLst/>
          </a:prstGeom>
          <a:noFill/>
        </p:spPr>
        <p:txBody>
          <a:bodyPr wrap="square" rtlCol="0">
            <a:spAutoFit/>
          </a:bodyPr>
          <a:lstStyle/>
          <a:p>
            <a:r>
              <a:rPr lang="sl-SI" dirty="0">
                <a:latin typeface="Century Gothic" panose="020B0502020202020204" pitchFamily="34" charset="0"/>
              </a:rPr>
              <a:t>V interaktivnem gradivu Radovednih 5 klikni na </a:t>
            </a:r>
          </a:p>
        </p:txBody>
      </p:sp>
      <p:pic>
        <p:nvPicPr>
          <p:cNvPr id="15" name="Slika 14">
            <a:extLst>
              <a:ext uri="{FF2B5EF4-FFF2-40B4-BE49-F238E27FC236}">
                <a16:creationId xmlns:a16="http://schemas.microsoft.com/office/drawing/2014/main" id="{DEE06063-67E7-46B8-835E-615968AEE9D7}"/>
              </a:ext>
            </a:extLst>
          </p:cNvPr>
          <p:cNvPicPr>
            <a:picLocks noChangeAspect="1"/>
          </p:cNvPicPr>
          <p:nvPr/>
        </p:nvPicPr>
        <p:blipFill>
          <a:blip r:embed="rId3"/>
          <a:stretch>
            <a:fillRect/>
          </a:stretch>
        </p:blipFill>
        <p:spPr>
          <a:xfrm>
            <a:off x="4028673" y="5328914"/>
            <a:ext cx="1417020" cy="1480902"/>
          </a:xfrm>
          <a:prstGeom prst="rect">
            <a:avLst/>
          </a:prstGeom>
        </p:spPr>
      </p:pic>
    </p:spTree>
    <p:extLst>
      <p:ext uri="{BB962C8B-B14F-4D97-AF65-F5344CB8AC3E}">
        <p14:creationId xmlns:p14="http://schemas.microsoft.com/office/powerpoint/2010/main" val="3496483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B170B4BB-A499-4001-A104-7995B50ABF22}"/>
              </a:ext>
            </a:extLst>
          </p:cNvPr>
          <p:cNvPicPr>
            <a:picLocks noChangeAspect="1"/>
          </p:cNvPicPr>
          <p:nvPr/>
        </p:nvPicPr>
        <p:blipFill>
          <a:blip r:embed="rId2"/>
          <a:stretch>
            <a:fillRect/>
          </a:stretch>
        </p:blipFill>
        <p:spPr>
          <a:xfrm>
            <a:off x="1646578" y="1180673"/>
            <a:ext cx="10116992" cy="5190764"/>
          </a:xfrm>
          <a:prstGeom prst="rect">
            <a:avLst/>
          </a:prstGeom>
        </p:spPr>
      </p:pic>
      <p:sp>
        <p:nvSpPr>
          <p:cNvPr id="8" name="PoljeZBesedilom 7">
            <a:extLst>
              <a:ext uri="{FF2B5EF4-FFF2-40B4-BE49-F238E27FC236}">
                <a16:creationId xmlns:a16="http://schemas.microsoft.com/office/drawing/2014/main" id="{99CB6AD5-B52B-493E-8C44-2F16052C221B}"/>
              </a:ext>
            </a:extLst>
          </p:cNvPr>
          <p:cNvSpPr txBox="1"/>
          <p:nvPr/>
        </p:nvSpPr>
        <p:spPr>
          <a:xfrm>
            <a:off x="960778" y="219436"/>
            <a:ext cx="685800" cy="646331"/>
          </a:xfrm>
          <a:prstGeom prst="rect">
            <a:avLst/>
          </a:prstGeom>
          <a:noFill/>
        </p:spPr>
        <p:txBody>
          <a:bodyPr wrap="square" rtlCol="0">
            <a:spAutoFit/>
          </a:bodyPr>
          <a:lstStyle/>
          <a:p>
            <a:r>
              <a:rPr lang="sl-SI" sz="3600" b="1" dirty="0">
                <a:latin typeface="Century Gothic" panose="020B0502020202020204" pitchFamily="34" charset="0"/>
              </a:rPr>
              <a:t>4</a:t>
            </a:r>
            <a:r>
              <a:rPr lang="sl-SI" sz="3600" b="1" dirty="0"/>
              <a:t>.</a:t>
            </a:r>
          </a:p>
        </p:txBody>
      </p:sp>
      <p:sp>
        <p:nvSpPr>
          <p:cNvPr id="9" name="Puščica: levo 8">
            <a:extLst>
              <a:ext uri="{FF2B5EF4-FFF2-40B4-BE49-F238E27FC236}">
                <a16:creationId xmlns:a16="http://schemas.microsoft.com/office/drawing/2014/main" id="{75B6864A-62DC-44C3-B1CB-557C9F12FBB6}"/>
              </a:ext>
            </a:extLst>
          </p:cNvPr>
          <p:cNvSpPr/>
          <p:nvPr/>
        </p:nvSpPr>
        <p:spPr>
          <a:xfrm rot="19037730">
            <a:off x="1996475" y="705392"/>
            <a:ext cx="1322980" cy="32075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0" name="Puščica: levo 9">
            <a:extLst>
              <a:ext uri="{FF2B5EF4-FFF2-40B4-BE49-F238E27FC236}">
                <a16:creationId xmlns:a16="http://schemas.microsoft.com/office/drawing/2014/main" id="{4D2345E0-49E9-47BC-B9B5-B486385506C7}"/>
              </a:ext>
            </a:extLst>
          </p:cNvPr>
          <p:cNvSpPr/>
          <p:nvPr/>
        </p:nvSpPr>
        <p:spPr>
          <a:xfrm rot="12458661">
            <a:off x="1302576" y="3054893"/>
            <a:ext cx="1322980" cy="32075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1" name="Puščica: levo 10">
            <a:extLst>
              <a:ext uri="{FF2B5EF4-FFF2-40B4-BE49-F238E27FC236}">
                <a16:creationId xmlns:a16="http://schemas.microsoft.com/office/drawing/2014/main" id="{EE9A1601-13D9-44F3-BC84-F5E33F1C209B}"/>
              </a:ext>
            </a:extLst>
          </p:cNvPr>
          <p:cNvSpPr/>
          <p:nvPr/>
        </p:nvSpPr>
        <p:spPr>
          <a:xfrm rot="19037730">
            <a:off x="7025675" y="2605906"/>
            <a:ext cx="1322980" cy="32075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2" name="PoljeZBesedilom 11">
            <a:extLst>
              <a:ext uri="{FF2B5EF4-FFF2-40B4-BE49-F238E27FC236}">
                <a16:creationId xmlns:a16="http://schemas.microsoft.com/office/drawing/2014/main" id="{C5C27752-7F29-4188-B6AD-882EC4352666}"/>
              </a:ext>
            </a:extLst>
          </p:cNvPr>
          <p:cNvSpPr txBox="1"/>
          <p:nvPr/>
        </p:nvSpPr>
        <p:spPr>
          <a:xfrm>
            <a:off x="3252838" y="219436"/>
            <a:ext cx="1839862" cy="461665"/>
          </a:xfrm>
          <a:prstGeom prst="rect">
            <a:avLst/>
          </a:prstGeom>
          <a:noFill/>
        </p:spPr>
        <p:txBody>
          <a:bodyPr wrap="square" rtlCol="0">
            <a:spAutoFit/>
          </a:bodyPr>
          <a:lstStyle/>
          <a:p>
            <a:r>
              <a:rPr lang="sl-SI" sz="2400" b="1" dirty="0">
                <a:solidFill>
                  <a:srgbClr val="FF0000"/>
                </a:solidFill>
                <a:latin typeface="Century Gothic" panose="020B0502020202020204" pitchFamily="34" charset="0"/>
              </a:rPr>
              <a:t>1. KLIK</a:t>
            </a:r>
          </a:p>
        </p:txBody>
      </p:sp>
      <p:sp>
        <p:nvSpPr>
          <p:cNvPr id="13" name="Pravokotnik 12">
            <a:extLst>
              <a:ext uri="{FF2B5EF4-FFF2-40B4-BE49-F238E27FC236}">
                <a16:creationId xmlns:a16="http://schemas.microsoft.com/office/drawing/2014/main" id="{D94DAC7D-B19B-4355-9952-651EFCFAA10A}"/>
              </a:ext>
            </a:extLst>
          </p:cNvPr>
          <p:cNvSpPr/>
          <p:nvPr/>
        </p:nvSpPr>
        <p:spPr>
          <a:xfrm>
            <a:off x="753385" y="2469909"/>
            <a:ext cx="893193" cy="369332"/>
          </a:xfrm>
          <a:prstGeom prst="rect">
            <a:avLst/>
          </a:prstGeom>
        </p:spPr>
        <p:txBody>
          <a:bodyPr wrap="none">
            <a:spAutoFit/>
          </a:bodyPr>
          <a:lstStyle/>
          <a:p>
            <a:r>
              <a:rPr lang="sl-SI" b="1" dirty="0">
                <a:solidFill>
                  <a:srgbClr val="FF0000"/>
                </a:solidFill>
                <a:latin typeface="Century Gothic" panose="020B0502020202020204" pitchFamily="34" charset="0"/>
              </a:rPr>
              <a:t>2. KLIK</a:t>
            </a:r>
          </a:p>
        </p:txBody>
      </p:sp>
      <p:sp>
        <p:nvSpPr>
          <p:cNvPr id="14" name="Pravokotnik 13">
            <a:extLst>
              <a:ext uri="{FF2B5EF4-FFF2-40B4-BE49-F238E27FC236}">
                <a16:creationId xmlns:a16="http://schemas.microsoft.com/office/drawing/2014/main" id="{4752A4F7-5BD0-4AC8-B4BD-4F16370BAAEC}"/>
              </a:ext>
            </a:extLst>
          </p:cNvPr>
          <p:cNvSpPr/>
          <p:nvPr/>
        </p:nvSpPr>
        <p:spPr>
          <a:xfrm>
            <a:off x="8178342" y="2015127"/>
            <a:ext cx="893193" cy="369332"/>
          </a:xfrm>
          <a:prstGeom prst="rect">
            <a:avLst/>
          </a:prstGeom>
        </p:spPr>
        <p:txBody>
          <a:bodyPr wrap="none">
            <a:spAutoFit/>
          </a:bodyPr>
          <a:lstStyle/>
          <a:p>
            <a:r>
              <a:rPr lang="sl-SI" b="1" dirty="0">
                <a:solidFill>
                  <a:srgbClr val="FF0000"/>
                </a:solidFill>
                <a:latin typeface="Century Gothic" panose="020B0502020202020204" pitchFamily="34" charset="0"/>
              </a:rPr>
              <a:t>3. KLIK</a:t>
            </a:r>
          </a:p>
        </p:txBody>
      </p:sp>
      <p:sp>
        <p:nvSpPr>
          <p:cNvPr id="15" name="PoljeZBesedilom 14">
            <a:extLst>
              <a:ext uri="{FF2B5EF4-FFF2-40B4-BE49-F238E27FC236}">
                <a16:creationId xmlns:a16="http://schemas.microsoft.com/office/drawing/2014/main" id="{CF993D69-14B6-40D7-B42D-D655431289D9}"/>
              </a:ext>
            </a:extLst>
          </p:cNvPr>
          <p:cNvSpPr txBox="1"/>
          <p:nvPr/>
        </p:nvSpPr>
        <p:spPr>
          <a:xfrm>
            <a:off x="5600700" y="219436"/>
            <a:ext cx="3771900" cy="369332"/>
          </a:xfrm>
          <a:prstGeom prst="rect">
            <a:avLst/>
          </a:prstGeom>
          <a:noFill/>
        </p:spPr>
        <p:txBody>
          <a:bodyPr wrap="square" rtlCol="0">
            <a:spAutoFit/>
          </a:bodyPr>
          <a:lstStyle/>
          <a:p>
            <a:r>
              <a:rPr lang="sl-SI" b="1" dirty="0">
                <a:solidFill>
                  <a:srgbClr val="FF0000"/>
                </a:solidFill>
                <a:latin typeface="Century Gothic" panose="020B0502020202020204" pitchFamily="34" charset="0"/>
              </a:rPr>
              <a:t>SLEDI KLIKOM!</a:t>
            </a:r>
          </a:p>
        </p:txBody>
      </p:sp>
    </p:spTree>
    <p:extLst>
      <p:ext uri="{BB962C8B-B14F-4D97-AF65-F5344CB8AC3E}">
        <p14:creationId xmlns:p14="http://schemas.microsoft.com/office/powerpoint/2010/main" val="2160927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ABBA3460-FD30-4877-9F72-08EBA2DCB53A}"/>
              </a:ext>
            </a:extLst>
          </p:cNvPr>
          <p:cNvPicPr>
            <a:picLocks noChangeAspect="1"/>
          </p:cNvPicPr>
          <p:nvPr/>
        </p:nvPicPr>
        <p:blipFill>
          <a:blip r:embed="rId2"/>
          <a:stretch>
            <a:fillRect/>
          </a:stretch>
        </p:blipFill>
        <p:spPr>
          <a:xfrm>
            <a:off x="2883864" y="201755"/>
            <a:ext cx="1390650" cy="1257300"/>
          </a:xfrm>
          <a:prstGeom prst="rect">
            <a:avLst/>
          </a:prstGeom>
        </p:spPr>
      </p:pic>
      <p:sp>
        <p:nvSpPr>
          <p:cNvPr id="5" name="PoljeZBesedilom 4">
            <a:extLst>
              <a:ext uri="{FF2B5EF4-FFF2-40B4-BE49-F238E27FC236}">
                <a16:creationId xmlns:a16="http://schemas.microsoft.com/office/drawing/2014/main" id="{7AC0F4E8-1B1F-47CD-861A-3B5A70A469BA}"/>
              </a:ext>
            </a:extLst>
          </p:cNvPr>
          <p:cNvSpPr txBox="1"/>
          <p:nvPr/>
        </p:nvSpPr>
        <p:spPr>
          <a:xfrm>
            <a:off x="960778" y="219436"/>
            <a:ext cx="685800" cy="646331"/>
          </a:xfrm>
          <a:prstGeom prst="rect">
            <a:avLst/>
          </a:prstGeom>
          <a:noFill/>
        </p:spPr>
        <p:txBody>
          <a:bodyPr wrap="square" rtlCol="0">
            <a:spAutoFit/>
          </a:bodyPr>
          <a:lstStyle/>
          <a:p>
            <a:r>
              <a:rPr lang="sl-SI" sz="3600" b="1" dirty="0">
                <a:latin typeface="Century Gothic" panose="020B0502020202020204" pitchFamily="34" charset="0"/>
              </a:rPr>
              <a:t>5</a:t>
            </a:r>
            <a:r>
              <a:rPr lang="sl-SI" sz="3600" b="1" dirty="0"/>
              <a:t>.</a:t>
            </a:r>
          </a:p>
        </p:txBody>
      </p:sp>
      <p:sp>
        <p:nvSpPr>
          <p:cNvPr id="6" name="PoljeZBesedilom 5">
            <a:extLst>
              <a:ext uri="{FF2B5EF4-FFF2-40B4-BE49-F238E27FC236}">
                <a16:creationId xmlns:a16="http://schemas.microsoft.com/office/drawing/2014/main" id="{22C179C6-AFEA-46C5-AD25-C5EA3841F6CD}"/>
              </a:ext>
            </a:extLst>
          </p:cNvPr>
          <p:cNvSpPr txBox="1"/>
          <p:nvPr/>
        </p:nvSpPr>
        <p:spPr>
          <a:xfrm>
            <a:off x="960778" y="830405"/>
            <a:ext cx="10545422" cy="1384995"/>
          </a:xfrm>
          <a:prstGeom prst="rect">
            <a:avLst/>
          </a:prstGeom>
          <a:noFill/>
        </p:spPr>
        <p:txBody>
          <a:bodyPr wrap="square" rtlCol="0">
            <a:spAutoFit/>
          </a:bodyPr>
          <a:lstStyle/>
          <a:p>
            <a:r>
              <a:rPr lang="sl-SI" sz="2800" dirty="0"/>
              <a:t>S klikom na                  poslušaj pesem </a:t>
            </a:r>
            <a:r>
              <a:rPr lang="sl-SI" sz="2800" b="1" dirty="0"/>
              <a:t>Ladja plove </a:t>
            </a:r>
            <a:r>
              <a:rPr lang="sl-SI" sz="2800" dirty="0"/>
              <a:t>in se jo poskusi naučiti. Ni ne dolga in ne težka.                                                                                                                           </a:t>
            </a:r>
            <a:r>
              <a:rPr lang="sl-SI" sz="2800" b="1" dirty="0">
                <a:solidFill>
                  <a:srgbClr val="FF0000"/>
                </a:solidFill>
              </a:rPr>
              <a:t>VERJAMEM, DA TI BO ŠLO!!   </a:t>
            </a:r>
          </a:p>
        </p:txBody>
      </p:sp>
      <p:sp>
        <p:nvSpPr>
          <p:cNvPr id="7" name="PoljeZBesedilom 6">
            <a:extLst>
              <a:ext uri="{FF2B5EF4-FFF2-40B4-BE49-F238E27FC236}">
                <a16:creationId xmlns:a16="http://schemas.microsoft.com/office/drawing/2014/main" id="{DF9607F3-6F95-4624-ABDE-DDC0D09549EB}"/>
              </a:ext>
            </a:extLst>
          </p:cNvPr>
          <p:cNvSpPr txBox="1"/>
          <p:nvPr/>
        </p:nvSpPr>
        <p:spPr>
          <a:xfrm>
            <a:off x="960778" y="3105834"/>
            <a:ext cx="685800" cy="646331"/>
          </a:xfrm>
          <a:prstGeom prst="rect">
            <a:avLst/>
          </a:prstGeom>
          <a:noFill/>
        </p:spPr>
        <p:txBody>
          <a:bodyPr wrap="square" rtlCol="0">
            <a:spAutoFit/>
          </a:bodyPr>
          <a:lstStyle/>
          <a:p>
            <a:r>
              <a:rPr lang="sl-SI" sz="3600" b="1" dirty="0">
                <a:latin typeface="Century Gothic" panose="020B0502020202020204" pitchFamily="34" charset="0"/>
              </a:rPr>
              <a:t>6</a:t>
            </a:r>
            <a:r>
              <a:rPr lang="sl-SI" sz="3600" b="1" dirty="0"/>
              <a:t>.</a:t>
            </a:r>
          </a:p>
        </p:txBody>
      </p:sp>
      <p:sp>
        <p:nvSpPr>
          <p:cNvPr id="8" name="PoljeZBesedilom 7">
            <a:extLst>
              <a:ext uri="{FF2B5EF4-FFF2-40B4-BE49-F238E27FC236}">
                <a16:creationId xmlns:a16="http://schemas.microsoft.com/office/drawing/2014/main" id="{7F9D95F9-2B94-4A35-82DE-C53B97FA2342}"/>
              </a:ext>
            </a:extLst>
          </p:cNvPr>
          <p:cNvSpPr txBox="1"/>
          <p:nvPr/>
        </p:nvSpPr>
        <p:spPr>
          <a:xfrm>
            <a:off x="960778" y="3688611"/>
            <a:ext cx="10672422" cy="1569660"/>
          </a:xfrm>
          <a:prstGeom prst="rect">
            <a:avLst/>
          </a:prstGeom>
          <a:noFill/>
        </p:spPr>
        <p:txBody>
          <a:bodyPr wrap="square" rtlCol="0">
            <a:spAutoFit/>
          </a:bodyPr>
          <a:lstStyle/>
          <a:p>
            <a:r>
              <a:rPr lang="sl-SI" sz="2400" dirty="0">
                <a:latin typeface="Century Gothic" panose="020B0502020202020204" pitchFamily="34" charset="0"/>
              </a:rPr>
              <a:t>S klikom na                                    pa si lahko ogledaš še posnetek gibalne igre. Povabi družino in se skupaj naučite gibalno pesem.</a:t>
            </a:r>
          </a:p>
          <a:p>
            <a:endParaRPr lang="sl-SI" sz="2400" dirty="0">
              <a:latin typeface="Century Gothic" panose="020B0502020202020204" pitchFamily="34" charset="0"/>
            </a:endParaRPr>
          </a:p>
          <a:p>
            <a:r>
              <a:rPr lang="sl-SI" sz="2400" dirty="0">
                <a:latin typeface="Century Gothic" panose="020B0502020202020204" pitchFamily="34" charset="0"/>
              </a:rPr>
              <a:t>Na naslednjem diapozitivu so „navodila“ z besedilom pesmi. </a:t>
            </a:r>
          </a:p>
        </p:txBody>
      </p:sp>
      <p:pic>
        <p:nvPicPr>
          <p:cNvPr id="9" name="Slika 8">
            <a:extLst>
              <a:ext uri="{FF2B5EF4-FFF2-40B4-BE49-F238E27FC236}">
                <a16:creationId xmlns:a16="http://schemas.microsoft.com/office/drawing/2014/main" id="{06045662-0D7E-45B1-AD1D-26DB37B1AC32}"/>
              </a:ext>
            </a:extLst>
          </p:cNvPr>
          <p:cNvPicPr>
            <a:picLocks noChangeAspect="1"/>
          </p:cNvPicPr>
          <p:nvPr/>
        </p:nvPicPr>
        <p:blipFill>
          <a:blip r:embed="rId3"/>
          <a:stretch>
            <a:fillRect/>
          </a:stretch>
        </p:blipFill>
        <p:spPr>
          <a:xfrm>
            <a:off x="2883864" y="2776536"/>
            <a:ext cx="2590800" cy="1304925"/>
          </a:xfrm>
          <a:prstGeom prst="rect">
            <a:avLst/>
          </a:prstGeom>
        </p:spPr>
      </p:pic>
    </p:spTree>
    <p:extLst>
      <p:ext uri="{BB962C8B-B14F-4D97-AF65-F5344CB8AC3E}">
        <p14:creationId xmlns:p14="http://schemas.microsoft.com/office/powerpoint/2010/main" val="3338758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FBADCFB6-995D-42D6-BC27-3ABCC8732071}"/>
              </a:ext>
            </a:extLst>
          </p:cNvPr>
          <p:cNvPicPr>
            <a:picLocks noChangeAspect="1"/>
          </p:cNvPicPr>
          <p:nvPr/>
        </p:nvPicPr>
        <p:blipFill>
          <a:blip r:embed="rId2"/>
          <a:stretch>
            <a:fillRect/>
          </a:stretch>
        </p:blipFill>
        <p:spPr>
          <a:xfrm>
            <a:off x="-218" y="0"/>
            <a:ext cx="6245010" cy="2264186"/>
          </a:xfrm>
          <a:prstGeom prst="rect">
            <a:avLst/>
          </a:prstGeom>
        </p:spPr>
      </p:pic>
      <p:pic>
        <p:nvPicPr>
          <p:cNvPr id="5" name="Slika 4">
            <a:extLst>
              <a:ext uri="{FF2B5EF4-FFF2-40B4-BE49-F238E27FC236}">
                <a16:creationId xmlns:a16="http://schemas.microsoft.com/office/drawing/2014/main" id="{6E017812-8BB0-4D91-A74D-DDD99AABB611}"/>
              </a:ext>
            </a:extLst>
          </p:cNvPr>
          <p:cNvPicPr>
            <a:picLocks noChangeAspect="1"/>
          </p:cNvPicPr>
          <p:nvPr/>
        </p:nvPicPr>
        <p:blipFill rotWithShape="1">
          <a:blip r:embed="rId3"/>
          <a:srcRect b="12840"/>
          <a:stretch/>
        </p:blipFill>
        <p:spPr>
          <a:xfrm>
            <a:off x="-218" y="2155825"/>
            <a:ext cx="5946132" cy="2437990"/>
          </a:xfrm>
          <a:prstGeom prst="rect">
            <a:avLst/>
          </a:prstGeom>
        </p:spPr>
      </p:pic>
      <p:pic>
        <p:nvPicPr>
          <p:cNvPr id="6" name="Slika 5">
            <a:extLst>
              <a:ext uri="{FF2B5EF4-FFF2-40B4-BE49-F238E27FC236}">
                <a16:creationId xmlns:a16="http://schemas.microsoft.com/office/drawing/2014/main" id="{30F56D25-5641-4DF3-A30B-95587D186D39}"/>
              </a:ext>
            </a:extLst>
          </p:cNvPr>
          <p:cNvPicPr>
            <a:picLocks noChangeAspect="1"/>
          </p:cNvPicPr>
          <p:nvPr/>
        </p:nvPicPr>
        <p:blipFill>
          <a:blip r:embed="rId4"/>
          <a:stretch>
            <a:fillRect/>
          </a:stretch>
        </p:blipFill>
        <p:spPr>
          <a:xfrm>
            <a:off x="-218" y="4593815"/>
            <a:ext cx="6078840" cy="2264185"/>
          </a:xfrm>
          <a:prstGeom prst="rect">
            <a:avLst/>
          </a:prstGeom>
        </p:spPr>
      </p:pic>
      <p:pic>
        <p:nvPicPr>
          <p:cNvPr id="7" name="Slika 6">
            <a:extLst>
              <a:ext uri="{FF2B5EF4-FFF2-40B4-BE49-F238E27FC236}">
                <a16:creationId xmlns:a16="http://schemas.microsoft.com/office/drawing/2014/main" id="{9433025A-185E-4EBA-9A9E-2317C637F786}"/>
              </a:ext>
            </a:extLst>
          </p:cNvPr>
          <p:cNvPicPr>
            <a:picLocks noChangeAspect="1"/>
          </p:cNvPicPr>
          <p:nvPr/>
        </p:nvPicPr>
        <p:blipFill>
          <a:blip r:embed="rId5"/>
          <a:stretch>
            <a:fillRect/>
          </a:stretch>
        </p:blipFill>
        <p:spPr>
          <a:xfrm>
            <a:off x="6064082" y="4593815"/>
            <a:ext cx="6161817" cy="2264185"/>
          </a:xfrm>
          <a:prstGeom prst="rect">
            <a:avLst/>
          </a:prstGeom>
        </p:spPr>
      </p:pic>
      <p:pic>
        <p:nvPicPr>
          <p:cNvPr id="8" name="Slika 7">
            <a:extLst>
              <a:ext uri="{FF2B5EF4-FFF2-40B4-BE49-F238E27FC236}">
                <a16:creationId xmlns:a16="http://schemas.microsoft.com/office/drawing/2014/main" id="{7C6EF9A1-5780-4DF1-BB8F-D339ADF9E84F}"/>
              </a:ext>
            </a:extLst>
          </p:cNvPr>
          <p:cNvPicPr>
            <a:picLocks noChangeAspect="1"/>
          </p:cNvPicPr>
          <p:nvPr/>
        </p:nvPicPr>
        <p:blipFill>
          <a:blip r:embed="rId2"/>
          <a:stretch>
            <a:fillRect/>
          </a:stretch>
        </p:blipFill>
        <p:spPr>
          <a:xfrm>
            <a:off x="5980889" y="0"/>
            <a:ext cx="6245010" cy="2264186"/>
          </a:xfrm>
          <a:prstGeom prst="rect">
            <a:avLst/>
          </a:prstGeom>
        </p:spPr>
      </p:pic>
    </p:spTree>
    <p:extLst>
      <p:ext uri="{BB962C8B-B14F-4D97-AF65-F5344CB8AC3E}">
        <p14:creationId xmlns:p14="http://schemas.microsoft.com/office/powerpoint/2010/main" val="3106852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1C34C31E-2652-405E-BE4F-B7B9583CC9DF}"/>
              </a:ext>
            </a:extLst>
          </p:cNvPr>
          <p:cNvPicPr>
            <a:picLocks noChangeAspect="1"/>
          </p:cNvPicPr>
          <p:nvPr/>
        </p:nvPicPr>
        <p:blipFill>
          <a:blip r:embed="rId2"/>
          <a:stretch>
            <a:fillRect/>
          </a:stretch>
        </p:blipFill>
        <p:spPr>
          <a:xfrm>
            <a:off x="-110435" y="0"/>
            <a:ext cx="4919870" cy="6858000"/>
          </a:xfrm>
          <a:prstGeom prst="rect">
            <a:avLst/>
          </a:prstGeom>
        </p:spPr>
      </p:pic>
      <p:sp>
        <p:nvSpPr>
          <p:cNvPr id="5" name="PoljeZBesedilom 4">
            <a:extLst>
              <a:ext uri="{FF2B5EF4-FFF2-40B4-BE49-F238E27FC236}">
                <a16:creationId xmlns:a16="http://schemas.microsoft.com/office/drawing/2014/main" id="{EA29E8DD-B165-4A04-9574-F5496A91C34F}"/>
              </a:ext>
            </a:extLst>
          </p:cNvPr>
          <p:cNvSpPr txBox="1"/>
          <p:nvPr/>
        </p:nvSpPr>
        <p:spPr>
          <a:xfrm>
            <a:off x="5384800" y="457200"/>
            <a:ext cx="4919870" cy="2585323"/>
          </a:xfrm>
          <a:prstGeom prst="rect">
            <a:avLst/>
          </a:prstGeom>
          <a:noFill/>
        </p:spPr>
        <p:txBody>
          <a:bodyPr wrap="square" rtlCol="0">
            <a:spAutoFit/>
          </a:bodyPr>
          <a:lstStyle/>
          <a:p>
            <a:r>
              <a:rPr lang="sl-SI" dirty="0">
                <a:latin typeface="Century Gothic" panose="020B0502020202020204" pitchFamily="34" charset="0"/>
              </a:rPr>
              <a:t>Na strani 54 v delovnem zvezku se nahaja še pesem Bratovščina Sinjega galeba. Pesem preberi, nato pa jo v interaktivnem gradivu še poslušaj. Če želiš se jo lahko tudi naučiš.</a:t>
            </a:r>
          </a:p>
          <a:p>
            <a:endParaRPr lang="sl-SI" dirty="0">
              <a:latin typeface="Century Gothic" panose="020B0502020202020204" pitchFamily="34" charset="0"/>
            </a:endParaRPr>
          </a:p>
          <a:p>
            <a:r>
              <a:rPr lang="sl-SI" dirty="0">
                <a:latin typeface="Century Gothic" panose="020B0502020202020204" pitchFamily="34" charset="0"/>
              </a:rPr>
              <a:t>Pesem se skriva pod isto ikono kot Ladja plove.                      </a:t>
            </a:r>
          </a:p>
          <a:p>
            <a:endParaRPr lang="sl-SI" dirty="0"/>
          </a:p>
        </p:txBody>
      </p:sp>
      <p:pic>
        <p:nvPicPr>
          <p:cNvPr id="6" name="Slika 5">
            <a:extLst>
              <a:ext uri="{FF2B5EF4-FFF2-40B4-BE49-F238E27FC236}">
                <a16:creationId xmlns:a16="http://schemas.microsoft.com/office/drawing/2014/main" id="{7ECE1F42-DCF3-4D91-A01A-87BC95B106D5}"/>
              </a:ext>
            </a:extLst>
          </p:cNvPr>
          <p:cNvPicPr>
            <a:picLocks noChangeAspect="1"/>
          </p:cNvPicPr>
          <p:nvPr/>
        </p:nvPicPr>
        <p:blipFill>
          <a:blip r:embed="rId3"/>
          <a:stretch>
            <a:fillRect/>
          </a:stretch>
        </p:blipFill>
        <p:spPr>
          <a:xfrm>
            <a:off x="7705795" y="3429000"/>
            <a:ext cx="1538143" cy="1390650"/>
          </a:xfrm>
          <a:prstGeom prst="ellipse">
            <a:avLst/>
          </a:prstGeom>
          <a:ln>
            <a:noFill/>
          </a:ln>
          <a:effectLst>
            <a:softEdge rad="112500"/>
          </a:effectLst>
        </p:spPr>
      </p:pic>
      <p:sp>
        <p:nvSpPr>
          <p:cNvPr id="7" name="Puščica: črtice desno 6">
            <a:extLst>
              <a:ext uri="{FF2B5EF4-FFF2-40B4-BE49-F238E27FC236}">
                <a16:creationId xmlns:a16="http://schemas.microsoft.com/office/drawing/2014/main" id="{BCAEF74F-17E4-427D-A5C7-A043061EA9C3}"/>
              </a:ext>
            </a:extLst>
          </p:cNvPr>
          <p:cNvSpPr/>
          <p:nvPr/>
        </p:nvSpPr>
        <p:spPr>
          <a:xfrm rot="5400000">
            <a:off x="7966113" y="2508288"/>
            <a:ext cx="1007984" cy="833439"/>
          </a:xfrm>
          <a:prstGeom prst="strip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solidFill>
                <a:srgbClr val="FF0000"/>
              </a:solidFill>
              <a:highlight>
                <a:srgbClr val="FF0000"/>
              </a:highlight>
            </a:endParaRPr>
          </a:p>
        </p:txBody>
      </p:sp>
    </p:spTree>
    <p:extLst>
      <p:ext uri="{BB962C8B-B14F-4D97-AF65-F5344CB8AC3E}">
        <p14:creationId xmlns:p14="http://schemas.microsoft.com/office/powerpoint/2010/main" val="3764146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vezda: 10 krakov 3">
            <a:extLst>
              <a:ext uri="{FF2B5EF4-FFF2-40B4-BE49-F238E27FC236}">
                <a16:creationId xmlns:a16="http://schemas.microsoft.com/office/drawing/2014/main" id="{7FD8D703-14AD-45A8-BF39-57E3A4FAC786}"/>
              </a:ext>
            </a:extLst>
          </p:cNvPr>
          <p:cNvSpPr/>
          <p:nvPr/>
        </p:nvSpPr>
        <p:spPr>
          <a:xfrm>
            <a:off x="5419726" y="47888"/>
            <a:ext cx="1852474" cy="1771095"/>
          </a:xfrm>
          <a:prstGeom prst="star1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800" b="1" dirty="0">
                <a:latin typeface="Century Gothic" panose="020B0502020202020204" pitchFamily="34" charset="0"/>
              </a:rPr>
              <a:t>2. URA</a:t>
            </a:r>
          </a:p>
        </p:txBody>
      </p:sp>
      <p:sp>
        <p:nvSpPr>
          <p:cNvPr id="5" name="PoljeZBesedilom 4">
            <a:extLst>
              <a:ext uri="{FF2B5EF4-FFF2-40B4-BE49-F238E27FC236}">
                <a16:creationId xmlns:a16="http://schemas.microsoft.com/office/drawing/2014/main" id="{6A19F504-F0E0-4536-83C2-3ED4E440822C}"/>
              </a:ext>
            </a:extLst>
          </p:cNvPr>
          <p:cNvSpPr txBox="1"/>
          <p:nvPr/>
        </p:nvSpPr>
        <p:spPr>
          <a:xfrm>
            <a:off x="1190625" y="600075"/>
            <a:ext cx="3371850" cy="1754326"/>
          </a:xfrm>
          <a:prstGeom prst="rect">
            <a:avLst/>
          </a:prstGeom>
          <a:noFill/>
        </p:spPr>
        <p:txBody>
          <a:bodyPr wrap="square" rtlCol="0">
            <a:spAutoFit/>
          </a:bodyPr>
          <a:lstStyle/>
          <a:p>
            <a:r>
              <a:rPr lang="sl-SI" dirty="0">
                <a:latin typeface="Century Gothic" panose="020B0502020202020204" pitchFamily="34" charset="0"/>
              </a:rPr>
              <a:t>S katerimi inštrumenti bi lahko </a:t>
            </a:r>
            <a:r>
              <a:rPr lang="sl-SI" b="1" dirty="0">
                <a:latin typeface="Century Gothic" panose="020B0502020202020204" pitchFamily="34" charset="0"/>
              </a:rPr>
              <a:t>zvočno ponazorili zvoke ob morju?</a:t>
            </a:r>
            <a:r>
              <a:rPr lang="sl-SI" dirty="0">
                <a:latin typeface="Century Gothic" panose="020B0502020202020204" pitchFamily="34" charset="0"/>
              </a:rPr>
              <a:t> </a:t>
            </a:r>
          </a:p>
          <a:p>
            <a:r>
              <a:rPr lang="sl-SI" dirty="0">
                <a:latin typeface="Century Gothic" panose="020B0502020202020204" pitchFamily="34" charset="0"/>
              </a:rPr>
              <a:t>Svoje predloge napiši v zvezek – pod izpisane pesmi </a:t>
            </a:r>
            <a:r>
              <a:rPr lang="sl-SI" dirty="0" err="1">
                <a:latin typeface="Century Gothic" panose="020B0502020202020204" pitchFamily="34" charset="0"/>
              </a:rPr>
              <a:t>obsredozemskih</a:t>
            </a:r>
            <a:r>
              <a:rPr lang="sl-SI" dirty="0">
                <a:latin typeface="Century Gothic" panose="020B0502020202020204" pitchFamily="34" charset="0"/>
              </a:rPr>
              <a:t> pokrajin.</a:t>
            </a:r>
          </a:p>
        </p:txBody>
      </p:sp>
      <p:sp>
        <p:nvSpPr>
          <p:cNvPr id="7" name="PoljeZBesedilom 6">
            <a:extLst>
              <a:ext uri="{FF2B5EF4-FFF2-40B4-BE49-F238E27FC236}">
                <a16:creationId xmlns:a16="http://schemas.microsoft.com/office/drawing/2014/main" id="{8073D376-1A03-4FA6-9F02-F0A1954C8276}"/>
              </a:ext>
            </a:extLst>
          </p:cNvPr>
          <p:cNvSpPr txBox="1"/>
          <p:nvPr/>
        </p:nvSpPr>
        <p:spPr>
          <a:xfrm>
            <a:off x="741703" y="933435"/>
            <a:ext cx="685800" cy="646331"/>
          </a:xfrm>
          <a:prstGeom prst="rect">
            <a:avLst/>
          </a:prstGeom>
          <a:noFill/>
        </p:spPr>
        <p:txBody>
          <a:bodyPr wrap="square" rtlCol="0">
            <a:spAutoFit/>
          </a:bodyPr>
          <a:lstStyle/>
          <a:p>
            <a:r>
              <a:rPr lang="sl-SI" sz="3600" b="1" dirty="0">
                <a:latin typeface="Century Gothic" panose="020B0502020202020204" pitchFamily="34" charset="0"/>
              </a:rPr>
              <a:t>1</a:t>
            </a:r>
            <a:r>
              <a:rPr lang="sl-SI" sz="3600" b="1" dirty="0"/>
              <a:t>.</a:t>
            </a:r>
          </a:p>
        </p:txBody>
      </p:sp>
      <p:sp>
        <p:nvSpPr>
          <p:cNvPr id="8" name="PoljeZBesedilom 7">
            <a:extLst>
              <a:ext uri="{FF2B5EF4-FFF2-40B4-BE49-F238E27FC236}">
                <a16:creationId xmlns:a16="http://schemas.microsoft.com/office/drawing/2014/main" id="{5CD613B7-62E3-4C6F-89E2-4F1C3A43455D}"/>
              </a:ext>
            </a:extLst>
          </p:cNvPr>
          <p:cNvSpPr txBox="1"/>
          <p:nvPr/>
        </p:nvSpPr>
        <p:spPr>
          <a:xfrm>
            <a:off x="1114425" y="3200583"/>
            <a:ext cx="685800" cy="646331"/>
          </a:xfrm>
          <a:prstGeom prst="rect">
            <a:avLst/>
          </a:prstGeom>
          <a:noFill/>
        </p:spPr>
        <p:txBody>
          <a:bodyPr wrap="square" rtlCol="0">
            <a:spAutoFit/>
          </a:bodyPr>
          <a:lstStyle/>
          <a:p>
            <a:r>
              <a:rPr lang="sl-SI" sz="3600" b="1" dirty="0">
                <a:latin typeface="Century Gothic" panose="020B0502020202020204" pitchFamily="34" charset="0"/>
              </a:rPr>
              <a:t>2</a:t>
            </a:r>
            <a:r>
              <a:rPr lang="sl-SI" sz="3600" b="1" dirty="0"/>
              <a:t>.</a:t>
            </a:r>
          </a:p>
        </p:txBody>
      </p:sp>
      <p:sp>
        <p:nvSpPr>
          <p:cNvPr id="6" name="PoljeZBesedilom 5">
            <a:extLst>
              <a:ext uri="{FF2B5EF4-FFF2-40B4-BE49-F238E27FC236}">
                <a16:creationId xmlns:a16="http://schemas.microsoft.com/office/drawing/2014/main" id="{C334062B-BFE1-4B1C-BA19-DC5239A96630}"/>
              </a:ext>
            </a:extLst>
          </p:cNvPr>
          <p:cNvSpPr txBox="1"/>
          <p:nvPr/>
        </p:nvSpPr>
        <p:spPr>
          <a:xfrm>
            <a:off x="1657350" y="3148567"/>
            <a:ext cx="4171950" cy="2224135"/>
          </a:xfrm>
          <a:prstGeom prst="rect">
            <a:avLst/>
          </a:prstGeom>
          <a:noFill/>
        </p:spPr>
        <p:txBody>
          <a:bodyPr wrap="square" rtlCol="0">
            <a:spAutoFit/>
          </a:bodyPr>
          <a:lstStyle/>
          <a:p>
            <a:r>
              <a:rPr lang="sl-SI" dirty="0"/>
              <a:t>V delovnem zvezku na strani 55 je pesem SOLINAR MATIJA. Pesem: </a:t>
            </a:r>
          </a:p>
          <a:p>
            <a:pPr marL="285750" indent="-285750">
              <a:lnSpc>
                <a:spcPct val="200000"/>
              </a:lnSpc>
              <a:buFontTx/>
              <a:buChar char="-"/>
            </a:pPr>
            <a:r>
              <a:rPr lang="sl-SI" dirty="0"/>
              <a:t>preberi,</a:t>
            </a:r>
          </a:p>
          <a:p>
            <a:pPr marL="285750" indent="-285750">
              <a:lnSpc>
                <a:spcPct val="200000"/>
              </a:lnSpc>
              <a:buFontTx/>
              <a:buChar char="-"/>
            </a:pPr>
            <a:r>
              <a:rPr lang="sl-SI" dirty="0"/>
              <a:t>poslušaj,</a:t>
            </a:r>
          </a:p>
          <a:p>
            <a:pPr marL="285750" indent="-285750">
              <a:lnSpc>
                <a:spcPct val="200000"/>
              </a:lnSpc>
              <a:buFontTx/>
              <a:buChar char="-"/>
            </a:pPr>
            <a:r>
              <a:rPr lang="sl-SI" dirty="0"/>
              <a:t>ponovi.</a:t>
            </a:r>
            <a:endParaRPr lang="sl-SI" dirty="0">
              <a:latin typeface="Century Gothic" panose="020B0502020202020204" pitchFamily="34" charset="0"/>
            </a:endParaRPr>
          </a:p>
        </p:txBody>
      </p:sp>
      <p:pic>
        <p:nvPicPr>
          <p:cNvPr id="9" name="Slika 8">
            <a:extLst>
              <a:ext uri="{FF2B5EF4-FFF2-40B4-BE49-F238E27FC236}">
                <a16:creationId xmlns:a16="http://schemas.microsoft.com/office/drawing/2014/main" id="{1F925433-6635-4F6E-8EC2-9B376A26901C}"/>
              </a:ext>
            </a:extLst>
          </p:cNvPr>
          <p:cNvPicPr>
            <a:picLocks noChangeAspect="1"/>
          </p:cNvPicPr>
          <p:nvPr/>
        </p:nvPicPr>
        <p:blipFill>
          <a:blip r:embed="rId2"/>
          <a:stretch>
            <a:fillRect/>
          </a:stretch>
        </p:blipFill>
        <p:spPr>
          <a:xfrm>
            <a:off x="7360823" y="0"/>
            <a:ext cx="4831177" cy="6810112"/>
          </a:xfrm>
          <a:prstGeom prst="rect">
            <a:avLst/>
          </a:prstGeom>
        </p:spPr>
      </p:pic>
      <p:sp>
        <p:nvSpPr>
          <p:cNvPr id="10" name="PoljeZBesedilom 9">
            <a:extLst>
              <a:ext uri="{FF2B5EF4-FFF2-40B4-BE49-F238E27FC236}">
                <a16:creationId xmlns:a16="http://schemas.microsoft.com/office/drawing/2014/main" id="{47621ED9-164E-4F60-8122-03A3D72776DD}"/>
              </a:ext>
            </a:extLst>
          </p:cNvPr>
          <p:cNvSpPr txBox="1"/>
          <p:nvPr/>
        </p:nvSpPr>
        <p:spPr>
          <a:xfrm>
            <a:off x="7699961" y="6048375"/>
            <a:ext cx="4152900" cy="646331"/>
          </a:xfrm>
          <a:prstGeom prst="rect">
            <a:avLst/>
          </a:prstGeom>
          <a:noFill/>
        </p:spPr>
        <p:txBody>
          <a:bodyPr wrap="square" rtlCol="0">
            <a:spAutoFit/>
          </a:bodyPr>
          <a:lstStyle/>
          <a:p>
            <a:r>
              <a:rPr lang="sl-SI" dirty="0">
                <a:solidFill>
                  <a:srgbClr val="FF0000"/>
                </a:solidFill>
                <a:effectLst>
                  <a:outerShdw blurRad="38100" dist="38100" dir="2700000" algn="tl">
                    <a:srgbClr val="000000">
                      <a:alpha val="43137"/>
                    </a:srgbClr>
                  </a:outerShdw>
                </a:effectLst>
              </a:rPr>
              <a:t>O PUNKTIRANEM RITMU BOMO SPREGOVORILI V ŠOLI </a:t>
            </a:r>
            <a:r>
              <a:rPr lang="sl-SI" dirty="0">
                <a:solidFill>
                  <a:srgbClr val="FF0000"/>
                </a:solidFill>
                <a:effectLst>
                  <a:outerShdw blurRad="38100" dist="38100" dir="2700000" algn="tl">
                    <a:srgbClr val="000000">
                      <a:alpha val="43137"/>
                    </a:srgbClr>
                  </a:outerShdw>
                </a:effectLst>
                <a:sym typeface="Wingdings" panose="05000000000000000000" pitchFamily="2" charset="2"/>
              </a:rPr>
              <a:t></a:t>
            </a:r>
            <a:endParaRPr lang="sl-SI" dirty="0">
              <a:solidFill>
                <a:srgbClr val="FF0000"/>
              </a:solidFill>
              <a:effectLst>
                <a:outerShdw blurRad="38100" dist="38100" dir="2700000" algn="tl">
                  <a:srgbClr val="000000">
                    <a:alpha val="43137"/>
                  </a:srgbClr>
                </a:outerShdw>
              </a:effectLst>
            </a:endParaRPr>
          </a:p>
        </p:txBody>
      </p:sp>
      <p:pic>
        <p:nvPicPr>
          <p:cNvPr id="13" name="Slika 12">
            <a:extLst>
              <a:ext uri="{FF2B5EF4-FFF2-40B4-BE49-F238E27FC236}">
                <a16:creationId xmlns:a16="http://schemas.microsoft.com/office/drawing/2014/main" id="{FB8B8CE1-4330-4CFA-B966-DE95A180A277}"/>
              </a:ext>
            </a:extLst>
          </p:cNvPr>
          <p:cNvPicPr>
            <a:picLocks noChangeAspect="1"/>
          </p:cNvPicPr>
          <p:nvPr/>
        </p:nvPicPr>
        <p:blipFill>
          <a:blip r:embed="rId3"/>
          <a:stretch>
            <a:fillRect/>
          </a:stretch>
        </p:blipFill>
        <p:spPr>
          <a:xfrm>
            <a:off x="4105276" y="4572000"/>
            <a:ext cx="1314450" cy="1295400"/>
          </a:xfrm>
          <a:prstGeom prst="rect">
            <a:avLst/>
          </a:prstGeom>
        </p:spPr>
      </p:pic>
      <p:cxnSp>
        <p:nvCxnSpPr>
          <p:cNvPr id="15" name="Raven puščični povezovalnik 14">
            <a:extLst>
              <a:ext uri="{FF2B5EF4-FFF2-40B4-BE49-F238E27FC236}">
                <a16:creationId xmlns:a16="http://schemas.microsoft.com/office/drawing/2014/main" id="{5FE45C88-5DB3-421F-B29D-790010D17E61}"/>
              </a:ext>
            </a:extLst>
          </p:cNvPr>
          <p:cNvCxnSpPr/>
          <p:nvPr/>
        </p:nvCxnSpPr>
        <p:spPr>
          <a:xfrm flipV="1">
            <a:off x="2876550" y="3148567"/>
            <a:ext cx="4733925" cy="90908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Raven puščični povezovalnik 16">
            <a:extLst>
              <a:ext uri="{FF2B5EF4-FFF2-40B4-BE49-F238E27FC236}">
                <a16:creationId xmlns:a16="http://schemas.microsoft.com/office/drawing/2014/main" id="{FE4A5055-ACE2-42BE-A516-3AEC5EF6550C}"/>
              </a:ext>
            </a:extLst>
          </p:cNvPr>
          <p:cNvCxnSpPr>
            <a:cxnSpLocks/>
          </p:cNvCxnSpPr>
          <p:nvPr/>
        </p:nvCxnSpPr>
        <p:spPr>
          <a:xfrm>
            <a:off x="2876550" y="4667250"/>
            <a:ext cx="1123950" cy="3429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216398"/>
      </p:ext>
    </p:extLst>
  </p:cSld>
  <p:clrMapOvr>
    <a:masterClrMapping/>
  </p:clrMapOvr>
</p:sld>
</file>

<file path=ppt/theme/theme1.xml><?xml version="1.0" encoding="utf-8"?>
<a:theme xmlns:a="http://schemas.openxmlformats.org/drawingml/2006/main" name="Značka">
  <a:themeElements>
    <a:clrScheme name="Značka">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Značka">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Značka">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Značka </Template>
  <TotalTime>105</TotalTime>
  <Words>550</Words>
  <Application>Microsoft Office PowerPoint</Application>
  <PresentationFormat>Širokozaslonsko</PresentationFormat>
  <Paragraphs>78</Paragraphs>
  <Slides>11</Slides>
  <Notes>0</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11</vt:i4>
      </vt:variant>
    </vt:vector>
  </HeadingPairs>
  <TitlesOfParts>
    <vt:vector size="17" baseType="lpstr">
      <vt:lpstr>Arial</vt:lpstr>
      <vt:lpstr>Century Gothic</vt:lpstr>
      <vt:lpstr>Gill Sans MT</vt:lpstr>
      <vt:lpstr>Impact</vt:lpstr>
      <vt:lpstr>Wingdings</vt:lpstr>
      <vt:lpstr>Značka</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Matej&amp;Ana</dc:creator>
  <cp:lastModifiedBy>Matej&amp;Ana</cp:lastModifiedBy>
  <cp:revision>13</cp:revision>
  <dcterms:created xsi:type="dcterms:W3CDTF">2020-03-30T06:49:41Z</dcterms:created>
  <dcterms:modified xsi:type="dcterms:W3CDTF">2020-03-30T08:35:40Z</dcterms:modified>
</cp:coreProperties>
</file>